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23" r:id="rId5"/>
    <p:sldMasterId id="2147493536" r:id="rId6"/>
    <p:sldMasterId id="2147493550" r:id="rId7"/>
    <p:sldMasterId id="2147493563" r:id="rId8"/>
  </p:sldMasterIdLst>
  <p:notesMasterIdLst>
    <p:notesMasterId r:id="rId187"/>
  </p:notesMasterIdLst>
  <p:handoutMasterIdLst>
    <p:handoutMasterId r:id="rId188"/>
  </p:handoutMasterIdLst>
  <p:sldIdLst>
    <p:sldId id="330" r:id="rId9"/>
    <p:sldId id="577" r:id="rId10"/>
    <p:sldId id="578" r:id="rId11"/>
    <p:sldId id="579" r:id="rId12"/>
    <p:sldId id="468" r:id="rId13"/>
    <p:sldId id="301" r:id="rId14"/>
    <p:sldId id="471" r:id="rId15"/>
    <p:sldId id="422" r:id="rId16"/>
    <p:sldId id="423" r:id="rId17"/>
    <p:sldId id="479" r:id="rId18"/>
    <p:sldId id="485" r:id="rId19"/>
    <p:sldId id="472" r:id="rId20"/>
    <p:sldId id="482" r:id="rId21"/>
    <p:sldId id="257" r:id="rId22"/>
    <p:sldId id="261" r:id="rId23"/>
    <p:sldId id="478" r:id="rId24"/>
    <p:sldId id="480" r:id="rId25"/>
    <p:sldId id="262" r:id="rId26"/>
    <p:sldId id="265" r:id="rId27"/>
    <p:sldId id="263" r:id="rId28"/>
    <p:sldId id="486" r:id="rId29"/>
    <p:sldId id="487" r:id="rId30"/>
    <p:sldId id="499" r:id="rId31"/>
    <p:sldId id="491" r:id="rId32"/>
    <p:sldId id="264" r:id="rId33"/>
    <p:sldId id="322" r:id="rId34"/>
    <p:sldId id="266" r:id="rId35"/>
    <p:sldId id="415" r:id="rId36"/>
    <p:sldId id="323" r:id="rId37"/>
    <p:sldId id="398" r:id="rId38"/>
    <p:sldId id="419" r:id="rId39"/>
    <p:sldId id="417" r:id="rId40"/>
    <p:sldId id="416" r:id="rId41"/>
    <p:sldId id="498" r:id="rId42"/>
    <p:sldId id="494" r:id="rId43"/>
    <p:sldId id="496" r:id="rId44"/>
    <p:sldId id="500" r:id="rId45"/>
    <p:sldId id="497" r:id="rId46"/>
    <p:sldId id="501" r:id="rId47"/>
    <p:sldId id="268" r:id="rId48"/>
    <p:sldId id="269" r:id="rId49"/>
    <p:sldId id="270" r:id="rId50"/>
    <p:sldId id="271" r:id="rId51"/>
    <p:sldId id="414" r:id="rId52"/>
    <p:sldId id="275" r:id="rId53"/>
    <p:sldId id="327" r:id="rId54"/>
    <p:sldId id="273" r:id="rId55"/>
    <p:sldId id="329" r:id="rId56"/>
    <p:sldId id="542" r:id="rId57"/>
    <p:sldId id="331" r:id="rId58"/>
    <p:sldId id="332" r:id="rId59"/>
    <p:sldId id="420" r:id="rId60"/>
    <p:sldId id="267" r:id="rId61"/>
    <p:sldId id="490" r:id="rId62"/>
    <p:sldId id="489" r:id="rId63"/>
    <p:sldId id="548" r:id="rId64"/>
    <p:sldId id="549" r:id="rId65"/>
    <p:sldId id="531" r:id="rId66"/>
    <p:sldId id="282" r:id="rId67"/>
    <p:sldId id="504" r:id="rId68"/>
    <p:sldId id="505" r:id="rId69"/>
    <p:sldId id="506" r:id="rId70"/>
    <p:sldId id="507" r:id="rId71"/>
    <p:sldId id="508" r:id="rId72"/>
    <p:sldId id="544" r:id="rId73"/>
    <p:sldId id="283" r:id="rId74"/>
    <p:sldId id="545" r:id="rId75"/>
    <p:sldId id="424" r:id="rId76"/>
    <p:sldId id="290" r:id="rId77"/>
    <p:sldId id="291" r:id="rId78"/>
    <p:sldId id="425" r:id="rId79"/>
    <p:sldId id="295" r:id="rId80"/>
    <p:sldId id="426" r:id="rId81"/>
    <p:sldId id="297" r:id="rId82"/>
    <p:sldId id="296" r:id="rId83"/>
    <p:sldId id="396" r:id="rId84"/>
    <p:sldId id="407" r:id="rId85"/>
    <p:sldId id="427" r:id="rId86"/>
    <p:sldId id="300" r:id="rId87"/>
    <p:sldId id="408" r:id="rId88"/>
    <p:sldId id="433" r:id="rId89"/>
    <p:sldId id="546" r:id="rId90"/>
    <p:sldId id="547" r:id="rId91"/>
    <p:sldId id="429" r:id="rId92"/>
    <p:sldId id="432" r:id="rId93"/>
    <p:sldId id="519" r:id="rId94"/>
    <p:sldId id="400" r:id="rId95"/>
    <p:sldId id="428" r:id="rId96"/>
    <p:sldId id="401" r:id="rId97"/>
    <p:sldId id="402" r:id="rId98"/>
    <p:sldId id="520" r:id="rId99"/>
    <p:sldId id="521" r:id="rId100"/>
    <p:sldId id="522" r:id="rId101"/>
    <p:sldId id="411" r:id="rId102"/>
    <p:sldId id="576" r:id="rId103"/>
    <p:sldId id="550" r:id="rId104"/>
    <p:sldId id="258" r:id="rId105"/>
    <p:sldId id="259" r:id="rId106"/>
    <p:sldId id="260" r:id="rId107"/>
    <p:sldId id="551" r:id="rId108"/>
    <p:sldId id="374" r:id="rId109"/>
    <p:sldId id="552" r:id="rId110"/>
    <p:sldId id="375" r:id="rId111"/>
    <p:sldId id="553" r:id="rId112"/>
    <p:sldId id="466" r:id="rId113"/>
    <p:sldId id="376" r:id="rId114"/>
    <p:sldId id="377" r:id="rId115"/>
    <p:sldId id="378" r:id="rId116"/>
    <p:sldId id="379" r:id="rId117"/>
    <p:sldId id="473" r:id="rId118"/>
    <p:sldId id="383" r:id="rId119"/>
    <p:sldId id="457" r:id="rId120"/>
    <p:sldId id="384" r:id="rId121"/>
    <p:sldId id="385" r:id="rId122"/>
    <p:sldId id="386" r:id="rId123"/>
    <p:sldId id="456" r:id="rId124"/>
    <p:sldId id="389" r:id="rId125"/>
    <p:sldId id="390" r:id="rId126"/>
    <p:sldId id="391" r:id="rId127"/>
    <p:sldId id="554" r:id="rId128"/>
    <p:sldId id="392" r:id="rId129"/>
    <p:sldId id="474" r:id="rId130"/>
    <p:sldId id="393" r:id="rId131"/>
    <p:sldId id="394" r:id="rId132"/>
    <p:sldId id="395" r:id="rId133"/>
    <p:sldId id="460" r:id="rId134"/>
    <p:sldId id="555" r:id="rId135"/>
    <p:sldId id="399" r:id="rId136"/>
    <p:sldId id="556" r:id="rId137"/>
    <p:sldId id="557" r:id="rId138"/>
    <p:sldId id="397" r:id="rId139"/>
    <p:sldId id="558" r:id="rId140"/>
    <p:sldId id="475" r:id="rId141"/>
    <p:sldId id="464" r:id="rId142"/>
    <p:sldId id="559" r:id="rId143"/>
    <p:sldId id="403" r:id="rId144"/>
    <p:sldId id="461" r:id="rId145"/>
    <p:sldId id="404" r:id="rId146"/>
    <p:sldId id="462" r:id="rId147"/>
    <p:sldId id="405" r:id="rId148"/>
    <p:sldId id="560" r:id="rId149"/>
    <p:sldId id="406" r:id="rId150"/>
    <p:sldId id="476" r:id="rId151"/>
    <p:sldId id="477" r:id="rId152"/>
    <p:sldId id="561" r:id="rId153"/>
    <p:sldId id="562" r:id="rId154"/>
    <p:sldId id="418" r:id="rId155"/>
    <p:sldId id="563" r:id="rId156"/>
    <p:sldId id="564" r:id="rId157"/>
    <p:sldId id="565" r:id="rId158"/>
    <p:sldId id="566" r:id="rId159"/>
    <p:sldId id="470" r:id="rId160"/>
    <p:sldId id="438" r:id="rId161"/>
    <p:sldId id="567" r:id="rId162"/>
    <p:sldId id="409" r:id="rId163"/>
    <p:sldId id="410" r:id="rId164"/>
    <p:sldId id="463" r:id="rId165"/>
    <p:sldId id="568" r:id="rId166"/>
    <p:sldId id="444" r:id="rId167"/>
    <p:sldId id="569" r:id="rId168"/>
    <p:sldId id="570" r:id="rId169"/>
    <p:sldId id="571" r:id="rId170"/>
    <p:sldId id="481" r:id="rId171"/>
    <p:sldId id="572" r:id="rId172"/>
    <p:sldId id="439" r:id="rId173"/>
    <p:sldId id="440" r:id="rId174"/>
    <p:sldId id="441" r:id="rId175"/>
    <p:sldId id="442" r:id="rId176"/>
    <p:sldId id="443" r:id="rId177"/>
    <p:sldId id="488" r:id="rId178"/>
    <p:sldId id="287" r:id="rId179"/>
    <p:sldId id="289" r:id="rId180"/>
    <p:sldId id="573" r:id="rId181"/>
    <p:sldId id="293" r:id="rId182"/>
    <p:sldId id="574" r:id="rId183"/>
    <p:sldId id="575" r:id="rId184"/>
    <p:sldId id="483" r:id="rId185"/>
    <p:sldId id="484" r:id="rId1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80" dt="2020-03-13T14:03:17.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7072"/>
  </p:normalViewPr>
  <p:slideViewPr>
    <p:cSldViewPr snapToObjects="1">
      <p:cViewPr varScale="1">
        <p:scale>
          <a:sx n="162" d="100"/>
          <a:sy n="162" d="100"/>
        </p:scale>
        <p:origin x="200" y="328"/>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91" Type="http://schemas.openxmlformats.org/officeDocument/2006/relationships/theme" Target="theme/theme1.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181" Type="http://schemas.openxmlformats.org/officeDocument/2006/relationships/slide" Target="slides/slide173.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92" Type="http://schemas.openxmlformats.org/officeDocument/2006/relationships/tableStyles" Target="tableStyles.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182" Type="http://schemas.openxmlformats.org/officeDocument/2006/relationships/slide" Target="slides/slide174.xml"/><Relationship Id="rId6" Type="http://schemas.openxmlformats.org/officeDocument/2006/relationships/slideMaster" Target="slideMasters/slideMaster3.xml"/><Relationship Id="rId23" Type="http://schemas.openxmlformats.org/officeDocument/2006/relationships/slide" Target="slides/slide15.xml"/><Relationship Id="rId119" Type="http://schemas.openxmlformats.org/officeDocument/2006/relationships/slide" Target="slides/slide111.xml"/><Relationship Id="rId44" Type="http://schemas.openxmlformats.org/officeDocument/2006/relationships/slide" Target="slides/slide36.xml"/><Relationship Id="rId65" Type="http://schemas.openxmlformats.org/officeDocument/2006/relationships/slide" Target="slides/slide57.xml"/><Relationship Id="rId86" Type="http://schemas.openxmlformats.org/officeDocument/2006/relationships/slide" Target="slides/slide78.xml"/><Relationship Id="rId130" Type="http://schemas.openxmlformats.org/officeDocument/2006/relationships/slide" Target="slides/slide122.xml"/><Relationship Id="rId151" Type="http://schemas.openxmlformats.org/officeDocument/2006/relationships/slide" Target="slides/slide143.xml"/><Relationship Id="rId172" Type="http://schemas.openxmlformats.org/officeDocument/2006/relationships/slide" Target="slides/slide164.xml"/><Relationship Id="rId193" Type="http://schemas.microsoft.com/office/2015/10/relationships/revisionInfo" Target="revisionInfo.xml"/><Relationship Id="rId13" Type="http://schemas.openxmlformats.org/officeDocument/2006/relationships/slide" Target="slides/slide5.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183" Type="http://schemas.openxmlformats.org/officeDocument/2006/relationships/slide" Target="slides/slide175.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slide" Target="slides/slide165.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79" Type="http://schemas.openxmlformats.org/officeDocument/2006/relationships/slide" Target="slides/slide171.xml"/><Relationship Id="rId190" Type="http://schemas.openxmlformats.org/officeDocument/2006/relationships/viewProps" Target="view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185" Type="http://schemas.openxmlformats.org/officeDocument/2006/relationships/slide" Target="slides/slide177.xml"/><Relationship Id="rId4" Type="http://schemas.openxmlformats.org/officeDocument/2006/relationships/slideMaster" Target="slideMasters/slideMaster1.xml"/><Relationship Id="rId9" Type="http://schemas.openxmlformats.org/officeDocument/2006/relationships/slide" Target="slides/slide1.xml"/><Relationship Id="rId180" Type="http://schemas.openxmlformats.org/officeDocument/2006/relationships/slide" Target="slides/slide172.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notesMaster" Target="notesMasters/notesMaster1.xml"/><Relationship Id="rId1" Type="http://schemas.openxmlformats.org/officeDocument/2006/relationships/customXml" Target="../customXml/item1.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8" Type="http://schemas.openxmlformats.org/officeDocument/2006/relationships/slide" Target="slides/slide10.xml"/><Relationship Id="rId39"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10/28/20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12</a:t>
            </a:fld>
            <a:endParaRPr lang="en-US" altLang="en-US"/>
          </a:p>
        </p:txBody>
      </p:sp>
    </p:spTree>
    <p:extLst>
      <p:ext uri="{BB962C8B-B14F-4D97-AF65-F5344CB8AC3E}">
        <p14:creationId xmlns:p14="http://schemas.microsoft.com/office/powerpoint/2010/main" val="1938181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E0402EBD-777A-45F4-A9AA-52F03ED2D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5F968CE-F6FF-4CED-94A9-00566844FE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2334D0CF-9B22-444E-A3F0-18F7E9078A56}"/>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B404EF08-C6D8-484E-AFE8-0BA734A984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4677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26CC50B-8FAD-4D33-8391-420715DEDE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8710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322C84-C376-4161-859E-A4DC1240E90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667824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4765B5E-7FCE-4A95-AFC7-1258CDB9992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57862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DC4CD3-6DE8-4686-AD16-4E26FCFC433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3743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4D86FF0-EA45-431A-B4ED-5B4906D8D5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4965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4B4505-3416-491B-B96C-EE3A6F4545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1912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EBB4874-BD33-43F2-9015-33DF21651A4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93618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606BE4-717E-4DC8-B5C1-7F12036B30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9594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A98457CC-CD21-4950-ADC1-9F07C34C7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A775874-C364-4819-ABC7-B26CA5CB0BC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9027" name="Rectangle 2">
            <a:extLst>
              <a:ext uri="{FF2B5EF4-FFF2-40B4-BE49-F238E27FC236}">
                <a16:creationId xmlns:a16="http://schemas.microsoft.com/office/drawing/2014/main" id="{5EC7651E-37C6-475C-80C2-FB2E30F4B6DC}"/>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B4EA38A9-42B8-42A9-80B4-57A2842D11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86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46392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E9F8E0A-31AF-4550-99AF-F6ACD37848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1F3DC61-72D0-447C-9604-DA005C9FAB6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3123" name="Rectangle 2">
            <a:extLst>
              <a:ext uri="{FF2B5EF4-FFF2-40B4-BE49-F238E27FC236}">
                <a16:creationId xmlns:a16="http://schemas.microsoft.com/office/drawing/2014/main" id="{01FA67DC-E54E-43FA-A446-E365A193EA18}"/>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ECAAD1DB-84C8-4E92-9664-3152ED2DBA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5948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14250C76-5A41-41A6-9F64-BD035624F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840F000-C73D-4ACD-B54C-DF85DB6667B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7219" name="Rectangle 2">
            <a:extLst>
              <a:ext uri="{FF2B5EF4-FFF2-40B4-BE49-F238E27FC236}">
                <a16:creationId xmlns:a16="http://schemas.microsoft.com/office/drawing/2014/main" id="{81839CBE-B6C9-4C85-A4ED-F661436351D5}"/>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9D949175-6A3E-49A2-B576-618366C00F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42775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39B1855-FA9B-49AA-B1B9-AAD396462A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E630686-68A7-4E46-A2CB-F48F10E2B8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1315" name="Rectangle 2">
            <a:extLst>
              <a:ext uri="{FF2B5EF4-FFF2-40B4-BE49-F238E27FC236}">
                <a16:creationId xmlns:a16="http://schemas.microsoft.com/office/drawing/2014/main" id="{CE40751C-716B-471D-BC42-5B3CB5FE7103}"/>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D5099556-5B6D-4807-B527-282E418329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0437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D812FE43-B2B0-4A6C-BEE4-BAB61D065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F53242-7D52-4A78-BA66-65D5331FC0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411" name="Rectangle 2">
            <a:extLst>
              <a:ext uri="{FF2B5EF4-FFF2-40B4-BE49-F238E27FC236}">
                <a16:creationId xmlns:a16="http://schemas.microsoft.com/office/drawing/2014/main" id="{ABBDBB3B-87B5-4D98-AE8E-A0F7A424FEDD}"/>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206E7764-3C7E-4C19-A685-94877BD876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07834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2622EC24-2FAA-4CEF-B782-D1C717254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32E8E52-B663-4617-8E1A-0A8BC4524EB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05D854B5-142B-4A0D-AE21-9851969074E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B2606FDE-9E19-4C98-8330-1147A2D75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2073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904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865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1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863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302605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81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200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58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0829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6628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35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4971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8301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958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4984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9331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340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1998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00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316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1174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9893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2291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5830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749674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9603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169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7318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0541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6</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33299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2596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2883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591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0187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038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862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3095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3782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109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7</a:t>
            </a:fld>
            <a:endParaRPr lang="en-US" altLang="en-US"/>
          </a:p>
        </p:txBody>
      </p:sp>
    </p:spTree>
    <p:extLst>
      <p:ext uri="{BB962C8B-B14F-4D97-AF65-F5344CB8AC3E}">
        <p14:creationId xmlns:p14="http://schemas.microsoft.com/office/powerpoint/2010/main" val="2137422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99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7937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455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887AF91-D497-4A2A-9CF7-83341342ED4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6959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A762164-D93F-4E35-B0AE-B1934AD126B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03740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31409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E3E7743-31B1-4691-9E91-5BA74FD0DB5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66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B770F2-308C-4A9B-A23B-435D5915A23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1044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F089E59-5288-4760-A9A0-62E5B0DA7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9221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205355E-C95C-4955-9542-AA99986381A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69121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625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0C4551E-79EF-4EB9-AD43-3F871E5412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86490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7FAE17A-5850-47AF-BD6B-4A77A4F66E3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911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2548EB7-031F-4272-92F5-040B035B7FE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95526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8668EFA-2A36-4BA4-8C6A-A22A5F4C684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382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9FDF64C-DC3E-4F2B-8DB0-0516B4714C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03061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3B433C4-8C6D-4550-9B55-7CB9502FDA2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719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10</a:t>
            </a:fld>
            <a:endParaRPr lang="en-US" altLang="en-US"/>
          </a:p>
        </p:txBody>
      </p:sp>
    </p:spTree>
    <p:extLst>
      <p:ext uri="{BB962C8B-B14F-4D97-AF65-F5344CB8AC3E}">
        <p14:creationId xmlns:p14="http://schemas.microsoft.com/office/powerpoint/2010/main" val="7748477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D6E6AB2-C815-41CC-805B-FD057B97D4D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8824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AA8164C-E56D-453B-8BF0-F91DB4DDE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5284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5E13A8B-1D51-4621-9E0E-B95B3008146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5891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1712E8D-A9B1-4AED-8842-7A8211E2CD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170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33F081B9-7F72-419C-A546-4D65D98C6F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8753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946EDC-FA4E-4215-A1CA-23FE0BF9B06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32303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166CC6A-D7F8-4FC1-AE4A-34B30201E9C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754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48FDF21-D105-4B87-9279-FCE45DD57D1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9064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E1FF5AD-5CB1-4E7B-98A0-95B41459EA8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68057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A359A90-A8B8-4F81-831A-3BCF90C6284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11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421626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EC8FF7E-76D9-4C86-97F5-34ED9D16B54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062761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45473FF8-80CA-4070-986D-4E58807A6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453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B751FF-3195-43B6-8E87-B76E2297E6E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422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033F2F0B-3D32-4F7E-9E17-2E8B00BE4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5F08DC1-4A5C-4322-A9F0-9E8F56CF9C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160667B7-80E8-4E66-977F-5026ED531D63}"/>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829FD5EA-03DA-4211-82DF-DA79B7ED814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7378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4B96CA27-CBE5-4166-9BF4-36E362E54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A3C6EC8-1D33-4B8E-817E-CBF5E0DE35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CC4017F4-E002-4153-9222-10ED03C30625}"/>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BCC7E51B-1BCE-49F8-9239-7BC2D2CE1D04}"/>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1408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DAB93DE7-0ED2-4CE7-A5E1-8D6C95DBD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7EF9427-D3A4-4518-985D-85F08FD6F83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1" name="Rectangle 2">
            <a:extLst>
              <a:ext uri="{FF2B5EF4-FFF2-40B4-BE49-F238E27FC236}">
                <a16:creationId xmlns:a16="http://schemas.microsoft.com/office/drawing/2014/main" id="{6B70B1CD-DD6A-46DA-B98F-EE4E3266ED6F}"/>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30BC4519-883E-486A-A509-B3661107AB8D}"/>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2813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6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85560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59476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6579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462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11901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09106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6868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6732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1887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451358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8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766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1780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8884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69902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3652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9757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707506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661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10/28/20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52961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1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11571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4260226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10/28/20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10/28/20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10/28/20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5010745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5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79" r:id="rId7"/>
    <p:sldLayoutId id="21474934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384517"/>
      </p:ext>
    </p:extLst>
  </p:cSld>
  <p:clrMap bg1="lt1" tx1="dk1" bg2="lt2" tx2="dk2" accent1="accent1" accent2="accent2" accent3="accent3" accent4="accent4" accent5="accent5" accent6="accent6" hlink="hlink" folHlink="folHlink"/>
  <p:sldLayoutIdLst>
    <p:sldLayoutId id="2147493524" r:id="rId1"/>
    <p:sldLayoutId id="2147493525" r:id="rId2"/>
    <p:sldLayoutId id="2147493526" r:id="rId3"/>
    <p:sldLayoutId id="2147493527" r:id="rId4"/>
    <p:sldLayoutId id="2147493528" r:id="rId5"/>
    <p:sldLayoutId id="2147493529" r:id="rId6"/>
    <p:sldLayoutId id="2147493530" r:id="rId7"/>
    <p:sldLayoutId id="2147493531" r:id="rId8"/>
    <p:sldLayoutId id="2147493532" r:id="rId9"/>
    <p:sldLayoutId id="2147493533" r:id="rId10"/>
    <p:sldLayoutId id="2147493534" r:id="rId11"/>
    <p:sldLayoutId id="214749353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36158"/>
      </p:ext>
    </p:extLst>
  </p:cSld>
  <p:clrMap bg1="lt1" tx1="dk1" bg2="lt2" tx2="dk2" accent1="accent1" accent2="accent2" accent3="accent3" accent4="accent4" accent5="accent5" accent6="accent6" hlink="hlink" folHlink="folHlink"/>
  <p:sldLayoutIdLst>
    <p:sldLayoutId id="2147493537" r:id="rId1"/>
    <p:sldLayoutId id="2147493538" r:id="rId2"/>
    <p:sldLayoutId id="2147493539" r:id="rId3"/>
    <p:sldLayoutId id="2147493540" r:id="rId4"/>
    <p:sldLayoutId id="2147493541" r:id="rId5"/>
    <p:sldLayoutId id="2147493542" r:id="rId6"/>
    <p:sldLayoutId id="2147493543" r:id="rId7"/>
    <p:sldLayoutId id="2147493544" r:id="rId8"/>
    <p:sldLayoutId id="2147493545" r:id="rId9"/>
    <p:sldLayoutId id="2147493546" r:id="rId10"/>
    <p:sldLayoutId id="2147493547" r:id="rId11"/>
    <p:sldLayoutId id="2147493548" r:id="rId12"/>
    <p:sldLayoutId id="214749354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47.xml"/><Relationship Id="rId4" Type="http://schemas.openxmlformats.org/officeDocument/2006/relationships/image" Target="../media/image75.svg"/></Relationships>
</file>

<file path=ppt/slides/_rels/slide10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6.xml"/><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0.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2.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4.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2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7.xml"/><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8.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2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4.emf"/><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0.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81.xml"/><Relationship Id="rId1" Type="http://schemas.openxmlformats.org/officeDocument/2006/relationships/slideLayout" Target="../slideLayouts/slideLayout47.xml"/><Relationship Id="rId4" Type="http://schemas.openxmlformats.org/officeDocument/2006/relationships/image" Target="../media/image86.emf"/></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82.xml"/><Relationship Id="rId1" Type="http://schemas.openxmlformats.org/officeDocument/2006/relationships/slideLayout" Target="../slideLayouts/slideLayout47.xml"/><Relationship Id="rId4" Type="http://schemas.openxmlformats.org/officeDocument/2006/relationships/image" Target="../media/image87.e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7.xml"/><Relationship Id="rId1" Type="http://schemas.openxmlformats.org/officeDocument/2006/relationships/vmlDrawing" Target="../drawings/vmlDrawing1.v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1.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90.xml"/><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2.xml"/><Relationship Id="rId1" Type="http://schemas.openxmlformats.org/officeDocument/2006/relationships/slideLayout" Target="../slideLayouts/slideLayout47.xml"/><Relationship Id="rId4" Type="http://schemas.openxmlformats.org/officeDocument/2006/relationships/image" Target="../media/image78.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5.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3.svg"/></Relationships>
</file>

<file path=ppt/slides/_rels/slide15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97.xml"/><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05.xml"/><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0.xml"/><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8.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35.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6.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8.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42.sv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44.sv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46.sv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48.sv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8.xml"/><Relationship Id="rId4" Type="http://schemas.openxmlformats.org/officeDocument/2006/relationships/hyperlink" Target="https://en.wikipedia.org/wiki/Page_replacement_algorithm#The_theoretically_optimal_page_replacement_algorithm"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Disks, I/O, Indexes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Disks, I/O, Indexes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2562313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464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1"/>
          </p:nvPr>
        </p:nvSpPr>
        <p:spPr>
          <a:xfrm>
            <a:off x="1768877" y="805649"/>
            <a:ext cx="5772543" cy="3837789"/>
          </a:xfrm>
        </p:spPr>
        <p:txBody>
          <a:bodyPr/>
          <a:lstStyle/>
          <a:p>
            <a:r>
              <a:rPr lang="en-US" altLang="en-US" dirty="0"/>
              <a:t>If index does not fit in memory, access becomes expensive.</a:t>
            </a:r>
          </a:p>
          <a:p>
            <a:r>
              <a:rPr lang="en-US" altLang="en-US" dirty="0"/>
              <a:t>Solution: treat index kept on disk as a sequential file and construct a sparse index on it.</a:t>
            </a:r>
          </a:p>
          <a:p>
            <a:pPr lvl="1"/>
            <a:r>
              <a:rPr lang="en-US" altLang="en-US" dirty="0"/>
              <a:t>outer index – a sparse index of the basic index</a:t>
            </a:r>
          </a:p>
          <a:p>
            <a:pPr lvl="1"/>
            <a:r>
              <a:rPr lang="en-US" altLang="en-US" dirty="0"/>
              <a:t>inner index – the basic index file</a:t>
            </a:r>
          </a:p>
          <a:p>
            <a:r>
              <a:rPr lang="en-US" altLang="en-US" dirty="0"/>
              <a:t>If even outer index is too large to fit in main memory, yet another level of index can be created, and so on.</a:t>
            </a:r>
          </a:p>
          <a:p>
            <a:r>
              <a:rPr lang="en-US" altLang="en-US" dirty="0"/>
              <a:t>Indices at all levels must be updated on insertion or deletion from the file.</a:t>
            </a:r>
          </a:p>
        </p:txBody>
      </p:sp>
    </p:spTree>
    <p:extLst>
      <p:ext uri="{BB962C8B-B14F-4D97-AF65-F5344CB8AC3E}">
        <p14:creationId xmlns:p14="http://schemas.microsoft.com/office/powerpoint/2010/main" val="11171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1625204" y="193089"/>
            <a:ext cx="6057900" cy="327422"/>
          </a:xfrm>
        </p:spPr>
        <p:txBody>
          <a:bodyPr/>
          <a:lstStyle/>
          <a:p>
            <a:pPr>
              <a:defRPr/>
            </a:pPr>
            <a:r>
              <a:rPr lang="en-US" altLang="en-US" dirty="0">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3068240" y="1121568"/>
            <a:ext cx="3464129" cy="3340704"/>
          </a:xfrm>
          <a:prstGeom prst="rect">
            <a:avLst/>
          </a:prstGeom>
        </p:spPr>
      </p:pic>
    </p:spTree>
    <p:extLst>
      <p:ext uri="{BB962C8B-B14F-4D97-AF65-F5344CB8AC3E}">
        <p14:creationId xmlns:p14="http://schemas.microsoft.com/office/powerpoint/2010/main" val="1183478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1"/>
          </p:nvPr>
        </p:nvSpPr>
        <p:spPr>
          <a:xfrm>
            <a:off x="1808824" y="2599135"/>
            <a:ext cx="5686148" cy="2456259"/>
          </a:xfrm>
        </p:spPr>
        <p:txBody>
          <a:bodyPr/>
          <a:lstStyle/>
          <a:p>
            <a:r>
              <a:rPr lang="en-US" altLang="en-US" b="1" dirty="0"/>
              <a:t>Single-level index entry deletion:</a:t>
            </a:r>
          </a:p>
          <a:p>
            <a:pPr lvl="1"/>
            <a:r>
              <a:rPr lang="en-US" altLang="en-US" b="1" dirty="0"/>
              <a:t>Dense indices</a:t>
            </a:r>
            <a:r>
              <a:rPr lang="en-US" altLang="en-US" dirty="0"/>
              <a:t> – deletion of search-key is similar to file record deletion.</a:t>
            </a:r>
          </a:p>
          <a:p>
            <a:pPr lvl="1"/>
            <a:r>
              <a:rPr lang="en-US" altLang="en-US" b="1" dirty="0"/>
              <a:t>Sparse indices</a:t>
            </a:r>
            <a:r>
              <a:rPr lang="en-US" altLang="en-US" dirty="0"/>
              <a:t> –</a:t>
            </a:r>
          </a:p>
          <a:p>
            <a:pPr lvl="2"/>
            <a:r>
              <a:rPr lang="en-US" altLang="en-US" dirty="0"/>
              <a:t> if an entry for the search key exists in the index, it is deleted by replacing the entry in the index with the next search-key value in the file (in search-key order).  </a:t>
            </a:r>
          </a:p>
          <a:p>
            <a:pPr lvl="2"/>
            <a:r>
              <a:rPr lang="en-US" altLang="en-US" dirty="0"/>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60" y="667941"/>
            <a:ext cx="4548188" cy="209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1808825" y="1304925"/>
            <a:ext cx="2334550" cy="114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10000"/>
              <a:buFont typeface="Wingdings" panose="05000000000000000000" pitchFamily="2" charset="2"/>
              <a:buChar char="§"/>
            </a:pPr>
            <a:r>
              <a:rPr lang="en-US" altLang="en-US" sz="1275" dirty="0">
                <a:solidFill>
                  <a:srgbClr val="000000"/>
                </a:solidFill>
              </a:rPr>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102128422"/>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1788851" y="800747"/>
            <a:ext cx="5740202" cy="3947602"/>
          </a:xfrm>
        </p:spPr>
        <p:txBody>
          <a:bodyPr/>
          <a:lstStyle/>
          <a:p>
            <a:r>
              <a:rPr lang="en-US" altLang="en-US" b="1" dirty="0"/>
              <a:t>Single-level index insertion:</a:t>
            </a:r>
          </a:p>
          <a:p>
            <a:pPr lvl="1"/>
            <a:r>
              <a:rPr lang="en-US" altLang="en-US" dirty="0"/>
              <a:t>Perform a lookup using the search-key value of the record to be inserted.</a:t>
            </a:r>
          </a:p>
          <a:p>
            <a:pPr lvl="1"/>
            <a:r>
              <a:rPr lang="en-US" altLang="en-US" b="1" dirty="0"/>
              <a:t>Dense indices</a:t>
            </a:r>
            <a:r>
              <a:rPr lang="en-US" altLang="en-US" dirty="0"/>
              <a:t> – if the search-key value does not appear in the index, insert it</a:t>
            </a:r>
          </a:p>
          <a:p>
            <a:pPr lvl="2"/>
            <a:r>
              <a:rPr lang="en-US" altLang="en-US" dirty="0"/>
              <a:t>Indices are maintained as sequential files</a:t>
            </a:r>
          </a:p>
          <a:p>
            <a:pPr lvl="2"/>
            <a:r>
              <a:rPr lang="en-US" altLang="en-US" dirty="0"/>
              <a:t>Need to create space for new entry, overflow blocks may be required</a:t>
            </a:r>
          </a:p>
          <a:p>
            <a:pPr lvl="1"/>
            <a:r>
              <a:rPr lang="en-US" altLang="en-US" b="1" dirty="0"/>
              <a:t>Sparse indices</a:t>
            </a:r>
            <a:r>
              <a:rPr lang="en-US" altLang="en-US" dirty="0"/>
              <a:t> – if index stores an entry for each block of the file, no change needs to be made to the index unless a new block is created.  </a:t>
            </a:r>
          </a:p>
          <a:p>
            <a:pPr lvl="2"/>
            <a:r>
              <a:rPr lang="en-US" altLang="en-US" dirty="0"/>
              <a:t>If a new block is created, the first search-key value appearing in the new block is inserted into the index.</a:t>
            </a:r>
          </a:p>
          <a:p>
            <a:r>
              <a:rPr lang="en-US" altLang="en-US" b="1" dirty="0"/>
              <a:t>Multilevel insertion and deletion:</a:t>
            </a:r>
            <a:r>
              <a:rPr lang="en-US" altLang="en-US" dirty="0"/>
              <a:t>  algorithms are simple extensions of the single-level algorithms</a:t>
            </a:r>
          </a:p>
        </p:txBody>
      </p:sp>
    </p:spTree>
    <p:extLst>
      <p:ext uri="{BB962C8B-B14F-4D97-AF65-F5344CB8AC3E}">
        <p14:creationId xmlns:p14="http://schemas.microsoft.com/office/powerpoint/2010/main" val="424140220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I/O, Indexes</a:t>
            </a:r>
            <a:br>
              <a:rPr lang="en-US" altLang="en-US" sz="2800" i="1" dirty="0">
                <a:solidFill>
                  <a:schemeClr val="bg1"/>
                </a:solidFill>
              </a:rPr>
            </a:br>
            <a:r>
              <a:rPr lang="en-US" altLang="en-US" sz="2800" i="1" dirty="0">
                <a:solidFill>
                  <a:schemeClr val="bg1"/>
                </a:solidFill>
              </a:rPr>
              <a:t>(Database Systems Concepts, V7, Ch. 12)</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11</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542229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p:txBody>
      </p:sp>
    </p:spTree>
    <p:extLst>
      <p:ext uri="{BB962C8B-B14F-4D97-AF65-F5344CB8AC3E}">
        <p14:creationId xmlns:p14="http://schemas.microsoft.com/office/powerpoint/2010/main" val="3993172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1"/>
          </p:nvPr>
        </p:nvSpPr>
        <p:spPr>
          <a:xfrm>
            <a:off x="1677591" y="878889"/>
            <a:ext cx="6057900" cy="2297699"/>
          </a:xfrm>
        </p:spPr>
        <p:txBody>
          <a:bodyPr/>
          <a:lstStyle/>
          <a:p>
            <a:pPr marL="0" indent="0">
              <a:lnSpc>
                <a:spcPct val="80000"/>
              </a:lnSpc>
              <a:buNone/>
            </a:pPr>
            <a:r>
              <a:rPr lang="en-US" altLang="en-US" b="1" dirty="0"/>
              <a:t>   function</a:t>
            </a:r>
            <a:r>
              <a:rPr lang="en-US" altLang="en-US" dirty="0"/>
              <a:t> </a:t>
            </a:r>
            <a:r>
              <a:rPr lang="en-US" altLang="en-US" i="1" dirty="0"/>
              <a:t>find</a:t>
            </a:r>
            <a:r>
              <a:rPr lang="en-US" altLang="en-US" dirty="0"/>
              <a:t>(</a:t>
            </a:r>
            <a:r>
              <a:rPr lang="en-US" altLang="en-US" i="1" dirty="0"/>
              <a:t>v)</a:t>
            </a:r>
          </a:p>
          <a:p>
            <a:pPr marL="342900" lvl="1" indent="0">
              <a:lnSpc>
                <a:spcPct val="80000"/>
              </a:lnSpc>
              <a:buNone/>
            </a:pPr>
            <a:r>
              <a:rPr lang="en-US" altLang="en-US" dirty="0">
                <a:solidFill>
                  <a:srgbClr val="FF9933"/>
                </a:solidFill>
              </a:rPr>
              <a:t>1.</a:t>
            </a:r>
            <a:r>
              <a:rPr lang="en-US" altLang="en-US" dirty="0"/>
              <a:t>    </a:t>
            </a:r>
            <a:r>
              <a:rPr lang="en-US" altLang="en-US" i="1" dirty="0"/>
              <a:t>C=root</a:t>
            </a:r>
          </a:p>
          <a:p>
            <a:pPr marL="342900" lvl="1" indent="0">
              <a:lnSpc>
                <a:spcPct val="80000"/>
              </a:lnSpc>
              <a:buNone/>
            </a:pPr>
            <a:r>
              <a:rPr lang="en-US" altLang="en-US" dirty="0">
                <a:solidFill>
                  <a:srgbClr val="FF9933"/>
                </a:solidFill>
              </a:rPr>
              <a:t>2.</a:t>
            </a:r>
            <a:r>
              <a:rPr lang="en-US" altLang="en-US" dirty="0"/>
              <a:t>    </a:t>
            </a:r>
            <a:r>
              <a:rPr lang="en-US" altLang="en-US" b="1" dirty="0"/>
              <a:t>while</a:t>
            </a:r>
            <a:r>
              <a:rPr lang="en-US" altLang="en-US" dirty="0"/>
              <a:t> (C is not a leaf node)</a:t>
            </a:r>
          </a:p>
          <a:p>
            <a:pPr marL="985838" lvl="2" indent="-342900">
              <a:lnSpc>
                <a:spcPct val="80000"/>
              </a:lnSpc>
              <a:buFont typeface="+mj-lt"/>
              <a:buAutoNum type="arabicPeriod"/>
            </a:pPr>
            <a:r>
              <a:rPr lang="en-US" altLang="en-US" dirty="0"/>
              <a:t>Let </a:t>
            </a:r>
            <a:r>
              <a:rPr lang="en-US" altLang="en-US" i="1" dirty="0" err="1"/>
              <a:t>i</a:t>
            </a:r>
            <a:r>
              <a:rPr lang="en-US" altLang="en-US" i="1" dirty="0"/>
              <a:t> </a:t>
            </a:r>
            <a:r>
              <a:rPr lang="en-US" altLang="en-US" dirty="0"/>
              <a:t>be least number </a:t>
            </a:r>
            <a:r>
              <a:rPr lang="en-US" altLang="en-US" dirty="0" err="1"/>
              <a:t>s.t.</a:t>
            </a:r>
            <a:r>
              <a:rPr lang="en-US" altLang="en-US" dirty="0"/>
              <a:t> </a:t>
            </a:r>
            <a:r>
              <a:rPr lang="en-US" altLang="en-US" i="1" dirty="0"/>
              <a:t>V </a:t>
            </a:r>
            <a:r>
              <a:rPr lang="en-US" altLang="en-US" i="1" dirty="0">
                <a:sym typeface="Symbol" panose="05050102010706020507" pitchFamily="18" charset="2"/>
              </a:rPr>
              <a:t> </a:t>
            </a:r>
            <a:r>
              <a:rPr lang="en-US" altLang="en-US" i="1" dirty="0"/>
              <a:t>K</a:t>
            </a:r>
            <a:r>
              <a:rPr lang="en-US" altLang="en-US" i="1" baseline="-25000" dirty="0"/>
              <a:t>i</a:t>
            </a:r>
            <a:r>
              <a:rPr lang="en-US" altLang="en-US" i="1" dirty="0"/>
              <a:t>.</a:t>
            </a:r>
            <a:endParaRPr lang="en-US" altLang="en-US" dirty="0"/>
          </a:p>
          <a:p>
            <a:pPr marL="985838" lvl="2" indent="-342900">
              <a:lnSpc>
                <a:spcPct val="80000"/>
              </a:lnSpc>
              <a:buFont typeface="+mj-lt"/>
              <a:buAutoNum type="arabicPeriod"/>
            </a:pPr>
            <a:r>
              <a:rPr lang="en-US" altLang="en-US" b="1" dirty="0"/>
              <a:t>if</a:t>
            </a:r>
            <a:r>
              <a:rPr lang="en-US" altLang="en-US" dirty="0"/>
              <a:t> there is no such number </a:t>
            </a:r>
            <a:r>
              <a:rPr lang="en-US" altLang="en-US" i="1" dirty="0" err="1"/>
              <a:t>i</a:t>
            </a:r>
            <a:r>
              <a:rPr lang="en-US" altLang="en-US" i="1" dirty="0"/>
              <a:t> then </a:t>
            </a:r>
          </a:p>
          <a:p>
            <a:pPr marL="985838" lvl="2" indent="-342900">
              <a:lnSpc>
                <a:spcPct val="80000"/>
              </a:lnSpc>
              <a:buFont typeface="+mj-lt"/>
              <a:buAutoNum type="arabicPeriod"/>
            </a:pPr>
            <a:r>
              <a:rPr lang="en-US" altLang="en-US" i="1" dirty="0"/>
              <a:t>     S</a:t>
            </a:r>
            <a:r>
              <a:rPr lang="en-US" altLang="en-US" dirty="0"/>
              <a:t>et </a:t>
            </a:r>
            <a:r>
              <a:rPr lang="en-US" altLang="en-US" i="1" dirty="0"/>
              <a:t>C</a:t>
            </a:r>
            <a:r>
              <a:rPr lang="en-US" altLang="en-US" dirty="0"/>
              <a:t> = </a:t>
            </a:r>
            <a:r>
              <a:rPr lang="en-US" altLang="en-US" i="1" dirty="0">
                <a:sym typeface="Symbol" panose="05050102010706020507" pitchFamily="18" charset="2"/>
              </a:rPr>
              <a:t>last non-null pointer in C</a:t>
            </a:r>
            <a:r>
              <a:rPr lang="en-US" altLang="en-US" dirty="0">
                <a:sym typeface="Symbol" panose="05050102010706020507" pitchFamily="18" charset="2"/>
              </a:rPr>
              <a:t> </a:t>
            </a:r>
          </a:p>
          <a:p>
            <a:pPr marL="985838" lvl="2" indent="-342900">
              <a:lnSpc>
                <a:spcPct val="80000"/>
              </a:lnSpc>
              <a:buFont typeface="+mj-lt"/>
              <a:buAutoNum type="arabicPeriod"/>
            </a:pPr>
            <a:r>
              <a:rPr lang="en-US" altLang="en-US" b="1" dirty="0"/>
              <a:t>else</a:t>
            </a:r>
            <a:r>
              <a:rPr lang="en-US" altLang="en-US" dirty="0"/>
              <a:t> </a:t>
            </a:r>
            <a:r>
              <a:rPr lang="en-US" altLang="en-US" b="1" dirty="0"/>
              <a:t>if</a:t>
            </a:r>
            <a:r>
              <a:rPr lang="en-US" altLang="en-US" dirty="0"/>
              <a:t> (</a:t>
            </a:r>
            <a:r>
              <a:rPr lang="en-US" altLang="en-US" i="1" dirty="0"/>
              <a:t>v</a:t>
            </a:r>
            <a:r>
              <a:rPr lang="en-US" altLang="en-US" dirty="0"/>
              <a:t> = </a:t>
            </a:r>
            <a:r>
              <a:rPr lang="en-US" altLang="en-US" dirty="0" err="1"/>
              <a:t>C.</a:t>
            </a:r>
            <a:r>
              <a:rPr lang="en-US" altLang="en-US" i="1" dirty="0" err="1"/>
              <a:t>K</a:t>
            </a:r>
            <a:r>
              <a:rPr lang="en-US" altLang="en-US" i="1" baseline="-25000" dirty="0" err="1"/>
              <a:t>i</a:t>
            </a:r>
            <a:r>
              <a:rPr lang="en-US" altLang="en-US" dirty="0"/>
              <a:t> ) Set C = </a:t>
            </a:r>
            <a:r>
              <a:rPr lang="en-US" altLang="en-US" i="1" dirty="0"/>
              <a:t>P</a:t>
            </a:r>
            <a:r>
              <a:rPr lang="en-US" altLang="en-US" i="1" baseline="-25000" dirty="0"/>
              <a:t>i +1  </a:t>
            </a:r>
          </a:p>
          <a:p>
            <a:pPr marL="985838" lvl="2" indent="-342900">
              <a:lnSpc>
                <a:spcPct val="80000"/>
              </a:lnSpc>
              <a:buFont typeface="+mj-lt"/>
              <a:buAutoNum type="arabicPeriod"/>
            </a:pPr>
            <a:r>
              <a:rPr lang="en-US" altLang="en-US" b="1" dirty="0"/>
              <a:t>else</a:t>
            </a:r>
            <a:r>
              <a:rPr lang="en-US" altLang="en-US" dirty="0"/>
              <a:t> </a:t>
            </a:r>
            <a:r>
              <a:rPr lang="en-US" altLang="en-US" b="1" dirty="0">
                <a:sym typeface="Symbol" panose="05050102010706020507" pitchFamily="18" charset="2"/>
              </a:rPr>
              <a:t>set</a:t>
            </a:r>
            <a:r>
              <a:rPr lang="en-US" altLang="en-US" dirty="0">
                <a:sym typeface="Symbol" panose="05050102010706020507" pitchFamily="18" charset="2"/>
              </a:rPr>
              <a:t> </a:t>
            </a:r>
            <a:r>
              <a:rPr lang="en-US" altLang="en-US" i="1" dirty="0">
                <a:sym typeface="Symbol" panose="05050102010706020507" pitchFamily="18" charset="2"/>
              </a:rPr>
              <a:t>C</a:t>
            </a:r>
            <a:r>
              <a:rPr lang="en-US" altLang="en-US" dirty="0">
                <a:sym typeface="Symbol" panose="05050102010706020507" pitchFamily="18" charset="2"/>
              </a:rPr>
              <a:t> =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3.</a:t>
            </a:r>
            <a:r>
              <a:rPr lang="en-US" altLang="en-US" b="1" dirty="0"/>
              <a:t>    if</a:t>
            </a:r>
            <a:r>
              <a:rPr lang="en-US" altLang="en-US" dirty="0"/>
              <a:t> for some </a:t>
            </a:r>
            <a:r>
              <a:rPr lang="en-US" altLang="en-US" i="1" dirty="0" err="1"/>
              <a:t>i</a:t>
            </a:r>
            <a:r>
              <a:rPr lang="en-US" altLang="en-US" i="1" dirty="0"/>
              <a:t>, K</a:t>
            </a:r>
            <a:r>
              <a:rPr lang="en-US" altLang="en-US" i="1" baseline="-25000" dirty="0"/>
              <a:t>i</a:t>
            </a:r>
            <a:r>
              <a:rPr lang="en-US" altLang="en-US" i="1" dirty="0"/>
              <a:t> = V  </a:t>
            </a:r>
            <a:r>
              <a:rPr lang="en-US" altLang="en-US" b="1" dirty="0"/>
              <a:t>then </a:t>
            </a:r>
            <a:r>
              <a:rPr lang="en-US" altLang="en-US" dirty="0"/>
              <a:t>return </a:t>
            </a:r>
            <a:r>
              <a:rPr lang="en-US" altLang="en-US" dirty="0" err="1">
                <a:sym typeface="Symbol" panose="05050102010706020507" pitchFamily="18" charset="2"/>
              </a:rPr>
              <a:t>C.</a:t>
            </a:r>
            <a:r>
              <a:rPr lang="en-US" altLang="en-US" i="1" dirty="0" err="1"/>
              <a:t>P</a:t>
            </a:r>
            <a:r>
              <a:rPr lang="en-US" altLang="en-US" i="1" baseline="-25000" dirty="0" err="1"/>
              <a:t>i</a:t>
            </a:r>
            <a:endParaRPr lang="en-US" altLang="en-US" dirty="0"/>
          </a:p>
          <a:p>
            <a:pPr marL="342900" lvl="1" indent="0">
              <a:lnSpc>
                <a:spcPct val="80000"/>
              </a:lnSpc>
              <a:buNone/>
            </a:pPr>
            <a:r>
              <a:rPr lang="en-US" altLang="en-US" dirty="0">
                <a:solidFill>
                  <a:srgbClr val="FF9933"/>
                </a:solidFill>
              </a:rPr>
              <a:t>4.</a:t>
            </a:r>
            <a:r>
              <a:rPr lang="en-US" altLang="en-US" b="1" dirty="0"/>
              <a:t>    else</a:t>
            </a:r>
            <a:r>
              <a:rPr lang="en-US" altLang="en-US" dirty="0"/>
              <a:t> return null /* no record with search-key value </a:t>
            </a:r>
            <a:r>
              <a:rPr lang="en-US" altLang="en-US" i="1" dirty="0"/>
              <a:t>v</a:t>
            </a:r>
            <a:r>
              <a:rPr lang="en-US" altLang="en-US" dirty="0"/>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183" y="329270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01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15903801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dirty="0">
                <a:effectLst>
                  <a:outerShdw blurRad="38100" dist="38100" dir="2700000" algn="tl">
                    <a:srgbClr val="C0C0C0"/>
                  </a:outerShdw>
                </a:effectLst>
              </a:rPr>
              <a:t>Queries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(Cont.)</a:t>
            </a:r>
            <a:endParaRPr lang="en-IN" dirty="0"/>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1768876" y="800747"/>
            <a:ext cx="5619565" cy="3947602"/>
          </a:xfrm>
        </p:spPr>
        <p:txBody>
          <a:bodyPr/>
          <a:lstStyle/>
          <a:p>
            <a:r>
              <a:rPr lang="en-IN" b="1" dirty="0">
                <a:solidFill>
                  <a:srgbClr val="002060"/>
                </a:solidFill>
              </a:rPr>
              <a:t>Range queries </a:t>
            </a:r>
            <a:r>
              <a:rPr lang="en-IN" dirty="0"/>
              <a:t>find all records with search key values in a given range</a:t>
            </a:r>
          </a:p>
          <a:p>
            <a:pPr lvl="1"/>
            <a:r>
              <a:rPr lang="en-IN" dirty="0"/>
              <a:t>See book for details of </a:t>
            </a:r>
            <a:r>
              <a:rPr lang="en-IN" b="1" dirty="0"/>
              <a:t>function</a:t>
            </a:r>
            <a:r>
              <a:rPr lang="en-IN" dirty="0"/>
              <a:t> </a:t>
            </a:r>
            <a:r>
              <a:rPr lang="en-IN" i="1" dirty="0" err="1"/>
              <a:t>findRange</a:t>
            </a:r>
            <a:r>
              <a:rPr lang="en-IN" dirty="0"/>
              <a:t>(</a:t>
            </a:r>
            <a:r>
              <a:rPr lang="en-IN" i="1" dirty="0"/>
              <a:t>lb, </a:t>
            </a:r>
            <a:r>
              <a:rPr lang="en-IN" i="1" dirty="0" err="1"/>
              <a:t>ub</a:t>
            </a:r>
            <a:r>
              <a:rPr lang="en-IN" dirty="0"/>
              <a:t>) which returns set of all such records</a:t>
            </a:r>
          </a:p>
          <a:p>
            <a:pPr lvl="1"/>
            <a:r>
              <a:rPr lang="en-IN" dirty="0"/>
              <a:t>Real implementations usually provide an iterator interface to fetch matching records one at a time, using a </a:t>
            </a:r>
            <a:r>
              <a:rPr lang="en-IN" i="1" dirty="0"/>
              <a:t>next</a:t>
            </a:r>
            <a:r>
              <a:rPr lang="en-IN" dirty="0"/>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182" y="2191420"/>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357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1788851" y="800747"/>
            <a:ext cx="5740202" cy="3947602"/>
          </a:xfrm>
        </p:spPr>
        <p:txBody>
          <a:bodyPr/>
          <a:lstStyle/>
          <a:p>
            <a:r>
              <a:rPr lang="en-US" altLang="en-US" dirty="0"/>
              <a:t>If there are </a:t>
            </a:r>
            <a:r>
              <a:rPr lang="en-US" altLang="en-US" i="1" dirty="0"/>
              <a:t>K</a:t>
            </a:r>
            <a:r>
              <a:rPr lang="en-US" altLang="en-US" dirty="0"/>
              <a:t> search-key values in the file, the height of the tree is no more than </a:t>
            </a:r>
            <a:r>
              <a:rPr lang="en-US" altLang="en-US" dirty="0">
                <a:sym typeface="Symbol" panose="05050102010706020507" pitchFamily="18" charset="2"/>
              </a:rPr>
              <a:t></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US" altLang="en-US" dirty="0">
                <a:sym typeface="Symbol" panose="05050102010706020507" pitchFamily="18" charset="2"/>
              </a:rPr>
              <a:t>A node is generally the same size as a disk block, typically 4 kilobytes</a:t>
            </a:r>
          </a:p>
          <a:p>
            <a:pPr lvl="1"/>
            <a:r>
              <a:rPr lang="en-US" altLang="en-US" dirty="0">
                <a:sym typeface="Symbol" panose="05050102010706020507" pitchFamily="18" charset="2"/>
              </a:rPr>
              <a:t>and </a:t>
            </a:r>
            <a:r>
              <a:rPr lang="en-US" altLang="en-US" i="1" dirty="0">
                <a:sym typeface="Symbol" panose="05050102010706020507" pitchFamily="18" charset="2"/>
              </a:rPr>
              <a:t>n</a:t>
            </a:r>
            <a:r>
              <a:rPr lang="en-US" altLang="en-US" dirty="0">
                <a:sym typeface="Symbol" panose="05050102010706020507" pitchFamily="18" charset="2"/>
              </a:rPr>
              <a:t> is typically around 100 (40 bytes per index entry).</a:t>
            </a:r>
          </a:p>
          <a:p>
            <a:r>
              <a:rPr lang="en-US" altLang="en-US" dirty="0">
                <a:sym typeface="Symbol" panose="05050102010706020507" pitchFamily="18" charset="2"/>
              </a:rPr>
              <a:t>With 1 million search key values and </a:t>
            </a:r>
            <a:r>
              <a:rPr lang="en-US" altLang="en-US" i="1" dirty="0">
                <a:sym typeface="Symbol" panose="05050102010706020507" pitchFamily="18" charset="2"/>
              </a:rPr>
              <a:t>n</a:t>
            </a:r>
            <a:r>
              <a:rPr lang="en-US" altLang="en-US" dirty="0">
                <a:sym typeface="Symbol" panose="05050102010706020507" pitchFamily="18" charset="2"/>
              </a:rPr>
              <a:t> = 100</a:t>
            </a:r>
          </a:p>
          <a:p>
            <a:pPr lvl="1"/>
            <a:r>
              <a:rPr lang="en-US" altLang="en-US" dirty="0">
                <a:sym typeface="Symbol" panose="05050102010706020507" pitchFamily="18" charset="2"/>
              </a:rPr>
              <a:t>at most </a:t>
            </a:r>
            <a:r>
              <a:rPr lang="en-US" altLang="en-US" i="1" dirty="0">
                <a:sym typeface="Symbol" panose="05050102010706020507" pitchFamily="18" charset="2"/>
              </a:rPr>
              <a:t> log</a:t>
            </a:r>
            <a:r>
              <a:rPr lang="en-US" altLang="en-US" baseline="-25000" dirty="0">
                <a:sym typeface="Symbol" panose="05050102010706020507" pitchFamily="18" charset="2"/>
              </a:rPr>
              <a:t>50</a:t>
            </a:r>
            <a:r>
              <a:rPr lang="en-US" altLang="en-US" dirty="0">
                <a:sym typeface="Symbol" panose="05050102010706020507" pitchFamily="18" charset="2"/>
              </a:rPr>
              <a:t>(1,000,000) = 4 nodes are accessed in a lookup traversal from root to leaf.</a:t>
            </a:r>
          </a:p>
          <a:p>
            <a:r>
              <a:rPr lang="en-US" altLang="en-US" dirty="0">
                <a:sym typeface="Symbol" panose="05050102010706020507" pitchFamily="18" charset="2"/>
              </a:rPr>
              <a:t>Contrast this with a balanced binary tree with 1 million search key values — around 20 nodes are accessed in a lookup</a:t>
            </a:r>
          </a:p>
          <a:p>
            <a:pPr lvl="1"/>
            <a:r>
              <a:rPr lang="en-US" altLang="en-US" dirty="0"/>
              <a:t>above difference is significant since every node access may need a disk I/O, costing around 20 milliseconds</a:t>
            </a:r>
          </a:p>
        </p:txBody>
      </p:sp>
    </p:spTree>
    <p:extLst>
      <p:ext uri="{BB962C8B-B14F-4D97-AF65-F5344CB8AC3E}">
        <p14:creationId xmlns:p14="http://schemas.microsoft.com/office/powerpoint/2010/main" val="15003359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dirty="0"/>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1768876" y="800747"/>
            <a:ext cx="5760177" cy="3947602"/>
          </a:xfrm>
        </p:spPr>
        <p:txBody>
          <a:bodyPr/>
          <a:lstStyle/>
          <a:p>
            <a:r>
              <a:rPr lang="en-IN" dirty="0"/>
              <a:t>If a search key </a:t>
            </a:r>
            <a:r>
              <a:rPr lang="en-IN" i="1" dirty="0"/>
              <a:t>a</a:t>
            </a:r>
            <a:r>
              <a:rPr lang="en-IN" sz="1500" i="1" baseline="-25000" dirty="0"/>
              <a:t>i</a:t>
            </a:r>
            <a:r>
              <a:rPr lang="en-IN" i="1" dirty="0"/>
              <a:t> </a:t>
            </a:r>
            <a:r>
              <a:rPr lang="en-IN" dirty="0"/>
              <a:t> is not unique, create instead an index on a composite key (</a:t>
            </a:r>
            <a:r>
              <a:rPr lang="en-IN" i="1" dirty="0"/>
              <a:t>a</a:t>
            </a:r>
            <a:r>
              <a:rPr lang="en-IN" i="1" baseline="-25000" dirty="0"/>
              <a:t>i </a:t>
            </a:r>
            <a:r>
              <a:rPr lang="en-IN" dirty="0"/>
              <a:t>, </a:t>
            </a:r>
            <a:r>
              <a:rPr lang="en-IN" i="1" dirty="0"/>
              <a:t>A</a:t>
            </a:r>
            <a:r>
              <a:rPr lang="en-IN" sz="1500" i="1" baseline="-25000" dirty="0"/>
              <a:t>p</a:t>
            </a:r>
            <a:r>
              <a:rPr lang="en-IN" dirty="0"/>
              <a:t>), which is unique</a:t>
            </a:r>
          </a:p>
          <a:p>
            <a:pPr lvl="1"/>
            <a:r>
              <a:rPr lang="en-IN" i="1" dirty="0"/>
              <a:t>A</a:t>
            </a:r>
            <a:r>
              <a:rPr lang="en-IN" sz="1500" i="1" baseline="-25000" dirty="0"/>
              <a:t>p</a:t>
            </a:r>
            <a:r>
              <a:rPr lang="en-IN" dirty="0"/>
              <a:t> could be a primary key, record ID, or any other attribute that guarantees uniqueness</a:t>
            </a:r>
          </a:p>
          <a:p>
            <a:r>
              <a:rPr lang="en-IN" dirty="0"/>
              <a:t>Search for </a:t>
            </a:r>
            <a:r>
              <a:rPr lang="en-IN" i="1" dirty="0"/>
              <a:t>a</a:t>
            </a:r>
            <a:r>
              <a:rPr lang="en-IN" sz="1500" i="1" baseline="-25000" dirty="0"/>
              <a:t>i</a:t>
            </a:r>
            <a:r>
              <a:rPr lang="en-IN" i="1" dirty="0"/>
              <a:t> = v </a:t>
            </a:r>
            <a:r>
              <a:rPr lang="en-IN" dirty="0"/>
              <a:t>can be implemented by a range search on composite key, with range (</a:t>
            </a:r>
            <a:r>
              <a:rPr lang="en-IN" i="1" dirty="0"/>
              <a:t>v, </a:t>
            </a:r>
            <a:r>
              <a:rPr lang="en-IN" sz="1500" i="1" dirty="0"/>
              <a:t>-</a:t>
            </a:r>
            <a:r>
              <a:rPr lang="en-IN" sz="1500" dirty="0"/>
              <a:t> ∞</a:t>
            </a:r>
            <a:r>
              <a:rPr lang="en-IN" dirty="0"/>
              <a:t>) to (</a:t>
            </a:r>
            <a:r>
              <a:rPr lang="en-IN" i="1" dirty="0"/>
              <a:t>v, </a:t>
            </a:r>
            <a:r>
              <a:rPr lang="en-IN" sz="1500" i="1" dirty="0"/>
              <a:t>+</a:t>
            </a:r>
            <a:r>
              <a:rPr lang="en-IN" sz="1500" dirty="0"/>
              <a:t> ∞</a:t>
            </a:r>
            <a:r>
              <a:rPr lang="en-IN" dirty="0"/>
              <a:t>)</a:t>
            </a:r>
          </a:p>
          <a:p>
            <a:r>
              <a:rPr lang="en-US" altLang="en-US" dirty="0"/>
              <a:t>But more I/O operations are needed to fetch the actual records</a:t>
            </a:r>
          </a:p>
          <a:p>
            <a:pPr lvl="1"/>
            <a:r>
              <a:rPr lang="en-US" altLang="en-US" dirty="0"/>
              <a:t>If the index is clustering, all accesses are sequential</a:t>
            </a:r>
          </a:p>
          <a:p>
            <a:pPr lvl="1"/>
            <a:r>
              <a:rPr lang="en-US" altLang="en-US" dirty="0"/>
              <a:t>If the index is non-clustering, each record access may need an I/O operation</a:t>
            </a:r>
          </a:p>
          <a:p>
            <a:endParaRPr lang="en-IN" dirty="0"/>
          </a:p>
        </p:txBody>
      </p:sp>
    </p:spTree>
    <p:extLst>
      <p:ext uri="{BB962C8B-B14F-4D97-AF65-F5344CB8AC3E}">
        <p14:creationId xmlns:p14="http://schemas.microsoft.com/office/powerpoint/2010/main" val="41965039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1"/>
          </p:nvPr>
        </p:nvSpPr>
        <p:spPr>
          <a:xfrm>
            <a:off x="1719263" y="800747"/>
            <a:ext cx="5809790" cy="3947602"/>
          </a:xfrm>
        </p:spPr>
        <p:txBody>
          <a:bodyPr/>
          <a:lstStyle/>
          <a:p>
            <a:pPr marL="0" indent="0">
              <a:buNone/>
              <a:defRPr/>
            </a:pPr>
            <a:r>
              <a:rPr lang="en-US" dirty="0">
                <a:ea typeface="ＭＳ Ｐゴシック" charset="0"/>
              </a:rPr>
              <a:t>Assume record already added to the file.  Let </a:t>
            </a:r>
          </a:p>
          <a:p>
            <a:pPr lvl="1">
              <a:buFont typeface="Monotype Sorts" charset="0"/>
              <a:buChar char="l"/>
              <a:defRPr/>
            </a:pPr>
            <a:r>
              <a:rPr lang="en-US" i="1" dirty="0" err="1">
                <a:ea typeface="ＭＳ Ｐゴシック" charset="-128"/>
              </a:rPr>
              <a:t>pr</a:t>
            </a:r>
            <a:r>
              <a:rPr lang="en-US" dirty="0">
                <a:ea typeface="ＭＳ Ｐゴシック" charset="-128"/>
              </a:rPr>
              <a:t> be pointer to the record, and let </a:t>
            </a:r>
          </a:p>
          <a:p>
            <a:pPr lvl="1">
              <a:buFont typeface="Monotype Sorts" charset="0"/>
              <a:buChar char="l"/>
              <a:defRPr/>
            </a:pPr>
            <a:r>
              <a:rPr lang="en-US" dirty="0">
                <a:ea typeface="ＭＳ Ｐゴシック" charset="-128"/>
              </a:rPr>
              <a:t>v be the search key value of the record</a:t>
            </a:r>
          </a:p>
          <a:p>
            <a:pPr>
              <a:buFont typeface="Monotype Sorts" charset="0"/>
              <a:buAutoNum type="arabicPeriod"/>
              <a:defRPr/>
            </a:pPr>
            <a:r>
              <a:rPr lang="en-US" dirty="0">
                <a:ea typeface="ＭＳ Ｐゴシック" charset="0"/>
              </a:rPr>
              <a:t>Find the leaf node in which the search-key value would appear</a:t>
            </a:r>
          </a:p>
          <a:p>
            <a:pPr marL="600075" lvl="1" indent="-257175">
              <a:buFont typeface="Monotype Sorts" charset="0"/>
              <a:buAutoNum type="arabicPeriod"/>
              <a:defRPr/>
            </a:pPr>
            <a:r>
              <a:rPr lang="en-US" dirty="0">
                <a:ea typeface="ＭＳ Ｐゴシック" charset="0"/>
              </a:rPr>
              <a:t>If there is room in the leaf node, insert (v, </a:t>
            </a:r>
            <a:r>
              <a:rPr lang="en-US" i="1" dirty="0" err="1">
                <a:ea typeface="ＭＳ Ｐゴシック" charset="0"/>
              </a:rPr>
              <a:t>pr</a:t>
            </a:r>
            <a:r>
              <a:rPr lang="en-US" dirty="0">
                <a:ea typeface="ＭＳ Ｐゴシック" charset="0"/>
              </a:rPr>
              <a:t>) pair in the leaf node</a:t>
            </a:r>
          </a:p>
          <a:p>
            <a:pPr marL="600075" lvl="1" indent="-257175">
              <a:buFont typeface="Monotype Sorts" charset="0"/>
              <a:buAutoNum type="arabicPeriod"/>
              <a:defRPr/>
            </a:pPr>
            <a:r>
              <a:rPr lang="en-US" dirty="0">
                <a:ea typeface="ＭＳ Ｐゴシック" charset="0"/>
              </a:rPr>
              <a:t>Otherwise, split the node (along with the new (</a:t>
            </a:r>
            <a:r>
              <a:rPr lang="en-US" i="1" dirty="0">
                <a:ea typeface="ＭＳ Ｐゴシック" charset="0"/>
              </a:rPr>
              <a:t>v, </a:t>
            </a:r>
            <a:r>
              <a:rPr lang="en-US" i="1" dirty="0" err="1">
                <a:ea typeface="ＭＳ Ｐゴシック" charset="0"/>
              </a:rPr>
              <a:t>pr</a:t>
            </a:r>
            <a:r>
              <a:rPr lang="en-US" dirty="0">
                <a:ea typeface="ＭＳ Ｐゴシック" charset="0"/>
              </a:rPr>
              <a:t>)  entry) as discussed in the next slide, and propagate updates to parent nodes.</a:t>
            </a:r>
          </a:p>
        </p:txBody>
      </p:sp>
    </p:spTree>
    <p:extLst>
      <p:ext uri="{BB962C8B-B14F-4D97-AF65-F5344CB8AC3E}">
        <p14:creationId xmlns:p14="http://schemas.microsoft.com/office/powerpoint/2010/main" val="977965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1"/>
          </p:nvPr>
        </p:nvSpPr>
        <p:spPr>
          <a:xfrm>
            <a:off x="1775534" y="800747"/>
            <a:ext cx="5753519" cy="3947602"/>
          </a:xfrm>
        </p:spPr>
        <p:txBody>
          <a:bodyPr/>
          <a:lstStyle/>
          <a:p>
            <a:r>
              <a:rPr lang="en-US" altLang="en-US" dirty="0"/>
              <a:t>Splitting a leaf node:</a:t>
            </a:r>
          </a:p>
          <a:p>
            <a:pPr lvl="1"/>
            <a:r>
              <a:rPr lang="en-US" altLang="en-US" dirty="0"/>
              <a:t>take the </a:t>
            </a:r>
            <a:r>
              <a:rPr lang="en-US" altLang="en-US" i="1" dirty="0"/>
              <a:t>n </a:t>
            </a:r>
            <a:r>
              <a:rPr lang="en-US" altLang="en-US" dirty="0"/>
              <a:t>(search-key value, pointer) pairs (including the one being inserted) in sorted order.  Place the first </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in the original node, and the rest in a new node.</a:t>
            </a:r>
          </a:p>
          <a:p>
            <a:pPr lvl="1"/>
            <a:r>
              <a:rPr lang="en-US" altLang="en-US" dirty="0">
                <a:sym typeface="Symbol" panose="05050102010706020507" pitchFamily="18" charset="2"/>
              </a:rPr>
              <a:t>let the new node be </a:t>
            </a:r>
            <a:r>
              <a:rPr lang="en-US" altLang="en-US" i="1" dirty="0">
                <a:sym typeface="Symbol" panose="05050102010706020507" pitchFamily="18" charset="2"/>
              </a:rPr>
              <a:t>p,</a:t>
            </a:r>
            <a:r>
              <a:rPr lang="en-US" altLang="en-US" dirty="0">
                <a:sym typeface="Symbol" panose="05050102010706020507" pitchFamily="18" charset="2"/>
              </a:rPr>
              <a:t> and let </a:t>
            </a:r>
            <a:r>
              <a:rPr lang="en-US" altLang="en-US" i="1" dirty="0">
                <a:sym typeface="Symbol" panose="05050102010706020507" pitchFamily="18" charset="2"/>
              </a:rPr>
              <a:t>k</a:t>
            </a:r>
            <a:r>
              <a:rPr lang="en-US" altLang="en-US" dirty="0">
                <a:sym typeface="Symbol" panose="05050102010706020507" pitchFamily="18" charset="2"/>
              </a:rPr>
              <a:t> be the least key value in </a:t>
            </a:r>
            <a:r>
              <a:rPr lang="en-US" altLang="en-US" i="1" dirty="0">
                <a:sym typeface="Symbol" panose="05050102010706020507" pitchFamily="18" charset="2"/>
              </a:rPr>
              <a:t>p.  </a:t>
            </a:r>
            <a:r>
              <a:rPr lang="en-US" altLang="en-US" dirty="0">
                <a:sym typeface="Symbol" panose="05050102010706020507" pitchFamily="18" charset="2"/>
              </a:rPr>
              <a:t>Insert (</a:t>
            </a:r>
            <a:r>
              <a:rPr lang="en-US" altLang="en-US" i="1" dirty="0" err="1">
                <a:sym typeface="Symbol" panose="05050102010706020507" pitchFamily="18" charset="2"/>
              </a:rPr>
              <a:t>k,p</a:t>
            </a:r>
            <a:r>
              <a:rPr lang="en-US" altLang="en-US" dirty="0">
                <a:sym typeface="Symbol" panose="05050102010706020507" pitchFamily="18" charset="2"/>
              </a:rPr>
              <a:t>) in the parent of the node being split. </a:t>
            </a:r>
          </a:p>
          <a:p>
            <a:pPr lvl="1"/>
            <a:r>
              <a:rPr lang="en-US" altLang="en-US" dirty="0">
                <a:sym typeface="Symbol" panose="05050102010706020507" pitchFamily="18" charset="2"/>
              </a:rPr>
              <a:t>If the parent is full, split it and </a:t>
            </a:r>
            <a:r>
              <a:rPr lang="en-US" altLang="en-US" b="1" dirty="0">
                <a:sym typeface="Symbol" panose="05050102010706020507" pitchFamily="18" charset="2"/>
              </a:rPr>
              <a:t>propagate</a:t>
            </a:r>
            <a:r>
              <a:rPr lang="en-US" altLang="en-US" dirty="0">
                <a:sym typeface="Symbol" panose="05050102010706020507" pitchFamily="18" charset="2"/>
              </a:rPr>
              <a:t> the split further up.</a:t>
            </a:r>
          </a:p>
          <a:p>
            <a:r>
              <a:rPr lang="en-US" altLang="en-US" dirty="0"/>
              <a:t>Splitting of nodes proceeds upwards till a node that is not full is found. </a:t>
            </a:r>
          </a:p>
          <a:p>
            <a:pPr lvl="1"/>
            <a:r>
              <a:rPr lang="en-US" altLang="en-US" dirty="0"/>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938337" y="3950207"/>
            <a:ext cx="58257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Result of splitting node containing Brandt, </a:t>
            </a:r>
            <a:r>
              <a:rPr kumimoji="0" lang="en-US" altLang="en-US" sz="1200" dirty="0" err="1">
                <a:solidFill>
                  <a:srgbClr val="000000"/>
                </a:solidFill>
              </a:rPr>
              <a:t>Califieri</a:t>
            </a:r>
            <a:r>
              <a:rPr kumimoji="0" lang="en-US" altLang="en-US" sz="1200" dirty="0">
                <a:solidFill>
                  <a:srgbClr val="000000"/>
                </a:solidFill>
              </a:rPr>
              <a:t> and Crick on inserting Adams</a:t>
            </a:r>
          </a:p>
          <a:p>
            <a:pPr defTabSz="685800" eaLnBrk="0" hangingPunct="0">
              <a:spcBef>
                <a:spcPct val="0"/>
              </a:spcBef>
              <a:buClrTx/>
              <a:buSzTx/>
              <a:buNone/>
            </a:pPr>
            <a:r>
              <a:rPr kumimoji="0" lang="en-US" altLang="en-US" sz="1200" dirty="0">
                <a:solidFill>
                  <a:srgbClr val="000000"/>
                </a:solidFill>
              </a:rPr>
              <a:t>Next step: insert entry with (</a:t>
            </a:r>
            <a:r>
              <a:rPr kumimoji="0" lang="en-US" altLang="en-US" sz="1200" dirty="0" err="1">
                <a:solidFill>
                  <a:srgbClr val="000000"/>
                </a:solidFill>
              </a:rPr>
              <a:t>Califieri</a:t>
            </a:r>
            <a:r>
              <a:rPr kumimoji="0" lang="en-US" altLang="en-US" sz="1200" dirty="0">
                <a:solidFill>
                  <a:srgbClr val="000000"/>
                </a:solidFill>
              </a:rPr>
              <a:t>,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486" y="3305335"/>
            <a:ext cx="4570214" cy="43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681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1757363" y="0"/>
            <a:ext cx="6057900" cy="4572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835789" y="4434279"/>
            <a:ext cx="35081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B</a:t>
            </a:r>
            <a:r>
              <a:rPr kumimoji="0" lang="en-US" altLang="en-US" sz="1275" baseline="30000" dirty="0">
                <a:solidFill>
                  <a:srgbClr val="000000"/>
                </a:solidFill>
              </a:rPr>
              <a:t>+</a:t>
            </a:r>
            <a:r>
              <a:rPr kumimoji="0" lang="en-US" altLang="en-US" sz="1275" dirty="0">
                <a:solidFill>
                  <a:srgbClr val="000000"/>
                </a:solidFill>
              </a:rPr>
              <a:t>-Tree before and after insertion of </a:t>
            </a:r>
            <a:r>
              <a:rPr kumimoji="0" lang="ja-JP" altLang="en-US" sz="1275" dirty="0">
                <a:solidFill>
                  <a:srgbClr val="000000"/>
                </a:solidFill>
              </a:rPr>
              <a:t>“</a:t>
            </a:r>
            <a:r>
              <a:rPr kumimoji="0" lang="en-US" altLang="ja-JP" sz="1275" dirty="0">
                <a:solidFill>
                  <a:srgbClr val="000000"/>
                </a:solidFill>
              </a:rPr>
              <a:t>Adams</a:t>
            </a:r>
            <a:r>
              <a:rPr kumimoji="0" lang="ja-JP" altLang="en-US" sz="1275" dirty="0">
                <a:solidFill>
                  <a:srgbClr val="000000"/>
                </a:solidFill>
              </a:rPr>
              <a:t>”</a:t>
            </a:r>
            <a:endParaRPr kumimoji="0" lang="en-US" altLang="en-US" sz="1275" dirty="0">
              <a:solidFill>
                <a:srgbClr val="000000"/>
              </a:solidFill>
            </a:endParaRPr>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720579"/>
            <a:ext cx="659963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1329929" y="702469"/>
            <a:ext cx="6486525" cy="1375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229917" y="2867026"/>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1395413" y="3168253"/>
            <a:ext cx="457200" cy="70008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1862138" y="3168254"/>
            <a:ext cx="525066" cy="14525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0520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742" y="2992041"/>
            <a:ext cx="6384131"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35" y="816769"/>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1301746" y="2558449"/>
            <a:ext cx="383540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b="1" dirty="0">
                <a:solidFill>
                  <a:srgbClr val="000000"/>
                </a:solidFill>
              </a:rPr>
              <a:t>B</a:t>
            </a:r>
            <a:r>
              <a:rPr kumimoji="0" lang="en-US" altLang="en-US" sz="1275" b="1" baseline="30000" dirty="0">
                <a:solidFill>
                  <a:srgbClr val="000000"/>
                </a:solidFill>
              </a:rPr>
              <a:t>+</a:t>
            </a:r>
            <a:r>
              <a:rPr kumimoji="0" lang="en-US" altLang="en-US" sz="1275" b="1" dirty="0">
                <a:solidFill>
                  <a:srgbClr val="000000"/>
                </a:solidFill>
              </a:rPr>
              <a:t>-Tree before and after insertion of </a:t>
            </a:r>
            <a:r>
              <a:rPr kumimoji="0" lang="ja-JP" altLang="en-US" sz="1275" b="1" dirty="0">
                <a:solidFill>
                  <a:srgbClr val="000000"/>
                </a:solidFill>
              </a:rPr>
              <a:t>“</a:t>
            </a:r>
            <a:r>
              <a:rPr kumimoji="0" lang="en-US" altLang="ja-JP" sz="1275" b="1" dirty="0" err="1">
                <a:solidFill>
                  <a:srgbClr val="000000"/>
                </a:solidFill>
              </a:rPr>
              <a:t>Lamport</a:t>
            </a:r>
            <a:r>
              <a:rPr kumimoji="0" lang="ja-JP" altLang="en-US" sz="1275" b="1" dirty="0">
                <a:solidFill>
                  <a:srgbClr val="000000"/>
                </a:solidFill>
              </a:rPr>
              <a:t>”</a:t>
            </a:r>
            <a:endParaRPr kumimoji="0" lang="en-US" altLang="en-US" sz="1275" b="1" dirty="0">
              <a:solidFill>
                <a:srgbClr val="000000"/>
              </a:solidFill>
            </a:endParaRPr>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642373" y="2507456"/>
            <a:ext cx="1244203" cy="2619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26770" y="4498183"/>
            <a:ext cx="651346" cy="222646"/>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6615113" y="27693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278116" y="4524375"/>
            <a:ext cx="140419" cy="196454"/>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30342" y="4720829"/>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637611" y="3046393"/>
            <a:ext cx="1625276" cy="1480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113861" y="3046393"/>
            <a:ext cx="1149026" cy="37665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73826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1"/>
          </p:nvPr>
        </p:nvSpPr>
        <p:spPr>
          <a:xfrm>
            <a:off x="1781175" y="800747"/>
            <a:ext cx="5747878" cy="3947602"/>
          </a:xfrm>
        </p:spPr>
        <p:txBody>
          <a:bodyPr/>
          <a:lstStyle/>
          <a:p>
            <a:r>
              <a:rPr lang="en-US" altLang="en-US" dirty="0"/>
              <a:t>Splitting a non-leaf node: when inserting (</a:t>
            </a:r>
            <a:r>
              <a:rPr lang="en-US" altLang="en-US" dirty="0" err="1"/>
              <a:t>k,p</a:t>
            </a:r>
            <a:r>
              <a:rPr lang="en-US" altLang="en-US" dirty="0"/>
              <a:t>) into an already full internal node N</a:t>
            </a:r>
          </a:p>
          <a:p>
            <a:pPr lvl="1"/>
            <a:r>
              <a:rPr lang="en-US" altLang="en-US" dirty="0"/>
              <a:t>Copy N to an in-memory area M with space for n+1 pointers and n keys</a:t>
            </a:r>
          </a:p>
          <a:p>
            <a:pPr lvl="1"/>
            <a:r>
              <a:rPr lang="en-US" altLang="en-US" dirty="0"/>
              <a:t>Insert (</a:t>
            </a:r>
            <a:r>
              <a:rPr lang="en-US" altLang="en-US" dirty="0" err="1"/>
              <a:t>k,p</a:t>
            </a:r>
            <a:r>
              <a:rPr lang="en-US" altLang="en-US" dirty="0"/>
              <a:t>) into M</a:t>
            </a:r>
          </a:p>
          <a:p>
            <a:pPr lvl="1"/>
            <a:r>
              <a:rPr lang="en-US" altLang="en-US" dirty="0"/>
              <a:t>Copy P</a:t>
            </a:r>
            <a:r>
              <a:rPr lang="en-US" altLang="en-US" baseline="-25000" dirty="0"/>
              <a:t>1</a:t>
            </a:r>
            <a:r>
              <a:rPr lang="en-US" altLang="en-US" dirty="0"/>
              <a:t>,K</a:t>
            </a:r>
            <a:r>
              <a:rPr lang="en-US" altLang="en-US" baseline="-25000" dirty="0"/>
              <a:t>1</a:t>
            </a:r>
            <a:r>
              <a:rPr lang="en-US" altLang="en-US" dirty="0"/>
              <a:t>, …, K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,P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 from M back into node N</a:t>
            </a:r>
          </a:p>
          <a:p>
            <a:pPr lvl="1"/>
            <a:r>
              <a:rPr lang="en-US" altLang="en-US" dirty="0"/>
              <a:t>Copy </a:t>
            </a:r>
            <a:r>
              <a:rPr lang="en-US" altLang="en-US" dirty="0" err="1"/>
              <a:t>P</a:t>
            </a:r>
            <a:r>
              <a:rPr lang="en-US" altLang="en-US" baseline="-25000" dirty="0" err="1">
                <a:sym typeface="Symbol" panose="05050102010706020507" pitchFamily="18" charset="2"/>
              </a:rPr>
              <a:t></a:t>
            </a:r>
            <a:r>
              <a:rPr lang="en-US" altLang="en-US" baseline="-25000" dirty="0" err="1"/>
              <a:t>n</a:t>
            </a:r>
            <a:r>
              <a:rPr lang="en-US" altLang="en-US" baseline="-25000" dirty="0"/>
              <a:t>/2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baseline="-25000" dirty="0"/>
              <a:t>+1</a:t>
            </a:r>
            <a:r>
              <a:rPr lang="en-US" altLang="en-US" dirty="0"/>
              <a:t>,…,K</a:t>
            </a:r>
            <a:r>
              <a:rPr lang="en-US" altLang="en-US" baseline="-25000" dirty="0"/>
              <a:t>n</a:t>
            </a:r>
            <a:r>
              <a:rPr lang="en-US" altLang="en-US" dirty="0"/>
              <a:t>,P</a:t>
            </a:r>
            <a:r>
              <a:rPr lang="en-US" altLang="en-US" baseline="-25000" dirty="0"/>
              <a:t>n+1</a:t>
            </a:r>
            <a:r>
              <a:rPr lang="en-US" altLang="en-US" dirty="0"/>
              <a:t> from M into newly allocated node N</a:t>
            </a:r>
            <a:r>
              <a:rPr lang="en-US" altLang="ja-JP" dirty="0"/>
              <a:t>'</a:t>
            </a:r>
          </a:p>
          <a:p>
            <a:pPr lvl="1"/>
            <a:r>
              <a:rPr lang="en-US" altLang="en-US" dirty="0"/>
              <a:t>Insert (K</a:t>
            </a:r>
            <a:r>
              <a:rPr lang="en-US" altLang="en-US" baseline="-25000" dirty="0"/>
              <a:t> </a:t>
            </a:r>
            <a:r>
              <a:rPr lang="en-US" altLang="en-US" baseline="-25000" dirty="0">
                <a:sym typeface="Symbol" panose="05050102010706020507" pitchFamily="18" charset="2"/>
              </a:rPr>
              <a:t></a:t>
            </a:r>
            <a:r>
              <a:rPr lang="en-US" altLang="en-US" baseline="-25000" dirty="0"/>
              <a:t>n/2</a:t>
            </a:r>
            <a:r>
              <a:rPr lang="en-US" altLang="en-US" baseline="-25000" dirty="0">
                <a:sym typeface="Symbol" panose="05050102010706020507" pitchFamily="18" charset="2"/>
              </a:rPr>
              <a:t></a:t>
            </a:r>
            <a:r>
              <a:rPr lang="en-US" altLang="en-US" dirty="0"/>
              <a:t>,N</a:t>
            </a:r>
            <a:r>
              <a:rPr lang="en-US" altLang="ja-JP" dirty="0"/>
              <a:t>') into parent N</a:t>
            </a:r>
          </a:p>
          <a:p>
            <a:r>
              <a:rPr lang="en-US" altLang="ja-JP" dirty="0"/>
              <a:t>Example</a:t>
            </a:r>
          </a:p>
          <a:p>
            <a:endParaRPr lang="en-US" altLang="ja-JP" dirty="0"/>
          </a:p>
          <a:p>
            <a:endParaRPr lang="en-US" altLang="ja-JP" dirty="0"/>
          </a:p>
          <a:p>
            <a:endParaRPr lang="en-US" altLang="ja-JP" dirty="0"/>
          </a:p>
          <a:p>
            <a:endParaRPr lang="en-US" altLang="ja-JP" dirty="0"/>
          </a:p>
          <a:p>
            <a:r>
              <a:rPr lang="en-US" altLang="en-US" b="1" dirty="0">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3096816" y="3204544"/>
            <a:ext cx="2950369" cy="764381"/>
          </a:xfrm>
          <a:prstGeom prst="rect">
            <a:avLst/>
          </a:prstGeom>
        </p:spPr>
      </p:pic>
    </p:spTree>
    <p:extLst>
      <p:ext uri="{BB962C8B-B14F-4D97-AF65-F5344CB8AC3E}">
        <p14:creationId xmlns:p14="http://schemas.microsoft.com/office/powerpoint/2010/main" val="23338443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1"/>
          </p:nvPr>
        </p:nvSpPr>
        <p:spPr>
          <a:xfrm>
            <a:off x="1643062" y="4604148"/>
            <a:ext cx="5043488" cy="244078"/>
          </a:xfrm>
        </p:spPr>
        <p:txBody>
          <a:bodyPr/>
          <a:lstStyle/>
          <a:p>
            <a:pPr>
              <a:lnSpc>
                <a:spcPct val="90000"/>
              </a:lnSpc>
            </a:pPr>
            <a:r>
              <a:rPr lang="en-US" altLang="en-US" sz="1200" dirty="0"/>
              <a:t>Deleting </a:t>
            </a:r>
            <a:r>
              <a:rPr lang="ja-JP" altLang="en-US" sz="1200" dirty="0"/>
              <a:t>“</a:t>
            </a:r>
            <a:r>
              <a:rPr lang="en-US" altLang="ja-JP" sz="1200" dirty="0"/>
              <a:t>Srinivasan</a:t>
            </a:r>
            <a:r>
              <a:rPr lang="ja-JP" altLang="en-US" sz="1200" dirty="0"/>
              <a:t>”</a:t>
            </a:r>
            <a:r>
              <a:rPr lang="en-US" altLang="ja-JP" sz="1200" dirty="0"/>
              <a:t> causes </a:t>
            </a:r>
            <a:r>
              <a:rPr lang="en-US" altLang="ja-JP" sz="1200" b="1" dirty="0">
                <a:solidFill>
                  <a:srgbClr val="002060"/>
                </a:solidFill>
              </a:rPr>
              <a:t>merging</a:t>
            </a:r>
            <a:r>
              <a:rPr lang="en-US" altLang="ja-JP" sz="1200" dirty="0">
                <a:solidFill>
                  <a:srgbClr val="000090"/>
                </a:solidFill>
              </a:rPr>
              <a:t> </a:t>
            </a:r>
            <a:r>
              <a:rPr lang="en-US" altLang="ja-JP" sz="1200" dirty="0"/>
              <a:t>of under-full leaves</a:t>
            </a:r>
            <a:endParaRPr lang="en-US" altLang="en-US" sz="1200" dirty="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1161711" y="2390157"/>
            <a:ext cx="33201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Srinivasan</a:t>
            </a:r>
            <a:r>
              <a:rPr kumimoji="0" lang="ja-JP" altLang="en-US" sz="1350" b="1">
                <a:solidFill>
                  <a:srgbClr val="000000"/>
                </a:solidFill>
              </a:rPr>
              <a:t>”</a:t>
            </a:r>
            <a:endParaRPr kumimoji="0" lang="en-US" altLang="en-US" sz="1350" b="1">
              <a:solidFill>
                <a:srgbClr val="000000"/>
              </a:solidFill>
            </a:endParaRPr>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366" y="745331"/>
            <a:ext cx="6599634"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7" y="2711053"/>
            <a:ext cx="6360319"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6488906" y="2351485"/>
            <a:ext cx="796529" cy="660797"/>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7311703" y="2332436"/>
            <a:ext cx="41597" cy="690562"/>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6663929" y="3022998"/>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7149704" y="3294460"/>
            <a:ext cx="116681" cy="894159"/>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57897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1773074" y="4170096"/>
            <a:ext cx="5702861" cy="608545"/>
          </a:xfrm>
        </p:spPr>
        <p:txBody>
          <a:bodyPr/>
          <a:lstStyle/>
          <a:p>
            <a:pPr>
              <a:buSzPct val="100000"/>
            </a:pPr>
            <a:r>
              <a:rPr lang="en-US" altLang="en-US" dirty="0"/>
              <a:t>Leaf containing Singh and Wu became </a:t>
            </a:r>
            <a:r>
              <a:rPr lang="en-US" altLang="en-US" dirty="0" err="1"/>
              <a:t>underfull</a:t>
            </a:r>
            <a:r>
              <a:rPr lang="en-US" altLang="en-US" dirty="0"/>
              <a:t>, and </a:t>
            </a:r>
            <a:r>
              <a:rPr lang="en-US" altLang="en-US" b="1" dirty="0">
                <a:solidFill>
                  <a:srgbClr val="002060"/>
                </a:solidFill>
              </a:rPr>
              <a:t>borrowed a value </a:t>
            </a:r>
            <a:r>
              <a:rPr lang="en-US" altLang="en-US" dirty="0"/>
              <a:t>Kim from its left sibling</a:t>
            </a:r>
          </a:p>
          <a:p>
            <a:pPr>
              <a:buSzPct val="100000"/>
            </a:pPr>
            <a:r>
              <a:rPr lang="en-US" altLang="en-US" dirty="0"/>
              <a:t>Search-key value in the parent changes as a result</a:t>
            </a:r>
          </a:p>
          <a:p>
            <a:endParaRPr lang="en-IN" dirty="0"/>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1143000" y="2206801"/>
            <a:ext cx="41802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350" b="1">
                <a:solidFill>
                  <a:srgbClr val="000000"/>
                </a:solidFill>
              </a:rPr>
              <a:t>Before and after deleting </a:t>
            </a:r>
            <a:r>
              <a:rPr kumimoji="0" lang="ja-JP" altLang="en-US" sz="1350" b="1">
                <a:solidFill>
                  <a:srgbClr val="000000"/>
                </a:solidFill>
              </a:rPr>
              <a:t>“</a:t>
            </a:r>
            <a:r>
              <a:rPr kumimoji="0" lang="en-US" altLang="ja-JP" sz="1350" b="1">
                <a:solidFill>
                  <a:srgbClr val="000000"/>
                </a:solidFill>
              </a:rPr>
              <a:t>Singh</a:t>
            </a:r>
            <a:r>
              <a:rPr kumimoji="0" lang="ja-JP" altLang="en-US" sz="1350" b="1">
                <a:solidFill>
                  <a:srgbClr val="000000"/>
                </a:solidFill>
              </a:rPr>
              <a:t>”</a:t>
            </a:r>
            <a:r>
              <a:rPr kumimoji="0" lang="en-US" altLang="ja-JP" sz="1350" b="1">
                <a:solidFill>
                  <a:srgbClr val="000000"/>
                </a:solidFill>
              </a:rPr>
              <a:t> and </a:t>
            </a:r>
            <a:r>
              <a:rPr kumimoji="0" lang="ja-JP" altLang="en-US" sz="1350" b="1">
                <a:solidFill>
                  <a:srgbClr val="000000"/>
                </a:solidFill>
              </a:rPr>
              <a:t>“</a:t>
            </a:r>
            <a:r>
              <a:rPr kumimoji="0" lang="en-US" altLang="ja-JP" sz="1350" b="1">
                <a:solidFill>
                  <a:srgbClr val="000000"/>
                </a:solidFill>
              </a:rPr>
              <a:t>Wu</a:t>
            </a:r>
            <a:r>
              <a:rPr kumimoji="0" lang="ja-JP" altLang="en-US" sz="1350" b="1">
                <a:solidFill>
                  <a:srgbClr val="000000"/>
                </a:solidFill>
              </a:rPr>
              <a:t>”</a:t>
            </a:r>
            <a:endParaRPr kumimoji="0" lang="en-US" altLang="en-US" sz="1350" b="1">
              <a:solidFill>
                <a:srgbClr val="000000"/>
              </a:solidFill>
            </a:endParaRPr>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075" y="2524125"/>
            <a:ext cx="5813588" cy="16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1589485" y="4168379"/>
            <a:ext cx="5886450" cy="85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pPr>
            <a:endParaRPr lang="en-US" altLang="en-US" sz="1350" dirty="0">
              <a:solidFill>
                <a:srgbClr val="000000"/>
              </a:solidFill>
            </a:endParaRPr>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572691"/>
            <a:ext cx="5545931" cy="154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6916341" y="2283619"/>
            <a:ext cx="452438" cy="436960"/>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6440091" y="3008293"/>
            <a:ext cx="954956" cy="548105"/>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6747273" y="2731294"/>
            <a:ext cx="1295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b="1" dirty="0">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140179" y="3002756"/>
            <a:ext cx="209550" cy="719138"/>
          </a:xfrm>
          <a:prstGeom prst="straightConnector1">
            <a:avLst/>
          </a:prstGeom>
          <a:noFill/>
          <a:ln w="9525">
            <a:solidFill>
              <a:srgbClr val="CC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5045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rgbClr val="FF0000"/>
                </a:solidFill>
              </a:rPr>
              <a:t>Find things quickly.</a:t>
            </a:r>
          </a:p>
          <a:p>
            <a:endParaRPr lang="en-US" sz="2400" dirty="0"/>
          </a:p>
          <a:p>
            <a:r>
              <a:rPr lang="en-US" sz="2400" dirty="0">
                <a:solidFill>
                  <a:srgbClr val="00B050"/>
                </a:solidFill>
              </a:rPr>
              <a:t>Access things quickly.</a:t>
            </a:r>
          </a:p>
          <a:p>
            <a:endParaRPr lang="en-US" sz="2400" dirty="0"/>
          </a:p>
          <a:p>
            <a:r>
              <a:rPr lang="en-US" sz="2400" dirty="0">
                <a:solidFill>
                  <a:srgbClr val="7030A0"/>
                </a:solidFill>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r>
              <a:rPr lang="en-US" sz="500" b="1" dirty="0">
                <a:solidFill>
                  <a:srgbClr val="111111"/>
                </a:solidFill>
                <a:latin typeface="Amazon Ember" charset="0"/>
              </a:rPr>
              <a:t>Database Systems: The Complete Book (2nd Edition)</a:t>
            </a:r>
            <a:br>
              <a:rPr lang="en-US" sz="500" b="1" dirty="0">
                <a:solidFill>
                  <a:srgbClr val="111111"/>
                </a:solidFill>
                <a:latin typeface="Amazon Ember" charset="0"/>
              </a:rPr>
            </a:br>
            <a:r>
              <a:rPr lang="en-US" sz="500" dirty="0">
                <a:solidFill>
                  <a:srgbClr val="111111"/>
                </a:solidFill>
                <a:latin typeface="Amazon Ember" charset="0"/>
              </a:rPr>
              <a:t>by </a:t>
            </a:r>
            <a:r>
              <a:rPr lang="en-US" sz="500" dirty="0">
                <a:solidFill>
                  <a:srgbClr val="0066C0"/>
                </a:solidFill>
                <a:latin typeface="Amazon Ember" charset="0"/>
                <a:hlinkClick r:id="rId3"/>
              </a:rPr>
              <a:t>Hector Garcia-Molina</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4"/>
              </a:rPr>
              <a:t>Jeffrey D. Ullman</a:t>
            </a:r>
            <a:r>
              <a:rPr lang="en-US" sz="500" dirty="0">
                <a:solidFill>
                  <a:srgbClr val="111111"/>
                </a:solidFill>
                <a:latin typeface="Amazon Ember" charset="0"/>
              </a:rPr>
              <a:t> </a:t>
            </a:r>
            <a:r>
              <a:rPr lang="en-US" sz="500" dirty="0">
                <a:solidFill>
                  <a:srgbClr val="555555"/>
                </a:solidFill>
                <a:latin typeface="Amazon Ember" charset="0"/>
              </a:rPr>
              <a:t>(Author), </a:t>
            </a:r>
            <a:r>
              <a:rPr lang="en-US" sz="500" dirty="0">
                <a:solidFill>
                  <a:srgbClr val="0066C0"/>
                </a:solidFill>
                <a:latin typeface="Amazon Ember" charset="0"/>
                <a:hlinkClick r:id="rId5"/>
              </a:rPr>
              <a:t>Jennifer Widom</a:t>
            </a:r>
            <a:r>
              <a:rPr lang="en-US" sz="500" dirty="0">
                <a:solidFill>
                  <a:srgbClr val="111111"/>
                </a:solidFill>
                <a:latin typeface="Amazon Ember" charset="0"/>
              </a:rPr>
              <a:t> </a:t>
            </a:r>
            <a:r>
              <a:rPr lang="en-US" sz="500" dirty="0">
                <a:solidFill>
                  <a:srgbClr val="555555"/>
                </a:solidFill>
                <a:latin typeface="Amazon Ember" charset="0"/>
              </a:rPr>
              <a:t>(Author)</a:t>
            </a:r>
            <a:endParaRPr lang="en-US" sz="500" b="0" i="0" dirty="0">
              <a:solidFill>
                <a:srgbClr val="111111"/>
              </a:solidFill>
              <a:effectLst/>
              <a:latin typeface="Amazon Ember" charset="0"/>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chemeClr val="tx2"/>
              </a:solidFill>
              <a:latin typeface="+mn-lt"/>
            </a:endParaRPr>
          </a:p>
        </p:txBody>
      </p:sp>
    </p:spTree>
    <p:extLst>
      <p:ext uri="{BB962C8B-B14F-4D97-AF65-F5344CB8AC3E}">
        <p14:creationId xmlns:p14="http://schemas.microsoft.com/office/powerpoint/2010/main" val="16774996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1719263" y="3905385"/>
            <a:ext cx="6067425" cy="1144191"/>
          </a:xfrm>
        </p:spPr>
        <p:txBody>
          <a:bodyPr/>
          <a:lstStyle/>
          <a:p>
            <a:pPr>
              <a:lnSpc>
                <a:spcPct val="90000"/>
              </a:lnSpc>
              <a:buSzPct val="100000"/>
            </a:pPr>
            <a:r>
              <a:rPr lang="en-US" altLang="en-US" dirty="0"/>
              <a:t>Node with Gold and Katz became </a:t>
            </a:r>
            <a:r>
              <a:rPr lang="en-US" altLang="en-US" dirty="0" err="1"/>
              <a:t>underfull</a:t>
            </a:r>
            <a:r>
              <a:rPr lang="en-US" altLang="en-US" dirty="0"/>
              <a:t>, and was merged with its sibling </a:t>
            </a:r>
          </a:p>
          <a:p>
            <a:pPr>
              <a:lnSpc>
                <a:spcPct val="90000"/>
              </a:lnSpc>
              <a:buSzPct val="100000"/>
            </a:pPr>
            <a:r>
              <a:rPr lang="en-US" altLang="en-US" dirty="0"/>
              <a:t>Parent node becomes </a:t>
            </a:r>
            <a:r>
              <a:rPr lang="en-US" altLang="en-US" dirty="0" err="1"/>
              <a:t>underfull</a:t>
            </a:r>
            <a:r>
              <a:rPr lang="en-US" altLang="en-US" dirty="0"/>
              <a:t>, and is merged with its sibling</a:t>
            </a:r>
          </a:p>
          <a:p>
            <a:pPr lvl="1">
              <a:lnSpc>
                <a:spcPct val="90000"/>
              </a:lnSpc>
              <a:buSzPct val="90000"/>
            </a:pPr>
            <a:r>
              <a:rPr lang="en-US" altLang="en-US" dirty="0"/>
              <a:t>Value separating two nodes (at the parent) is pulled down when merging</a:t>
            </a:r>
          </a:p>
          <a:p>
            <a:pPr>
              <a:lnSpc>
                <a:spcPct val="90000"/>
              </a:lnSpc>
              <a:buSzPct val="100000"/>
            </a:pPr>
            <a:r>
              <a:rPr lang="en-US" altLang="en-US" dirty="0"/>
              <a:t>Root node then has only one child, and is deleted</a:t>
            </a:r>
          </a:p>
          <a:p>
            <a:endParaRPr lang="en-IN" dirty="0"/>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1652594" y="2319337"/>
            <a:ext cx="54292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b="1" dirty="0">
                <a:solidFill>
                  <a:srgbClr val="000000"/>
                </a:solidFill>
              </a:rPr>
              <a:t>Before and after deletion of </a:t>
            </a:r>
            <a:r>
              <a:rPr kumimoji="0" lang="ja-JP" altLang="en-US" sz="1350" b="1" dirty="0">
                <a:solidFill>
                  <a:srgbClr val="000000"/>
                </a:solidFill>
              </a:rPr>
              <a:t>“</a:t>
            </a:r>
            <a:r>
              <a:rPr kumimoji="0" lang="en-US" altLang="ja-JP" sz="1350" b="1" dirty="0">
                <a:solidFill>
                  <a:srgbClr val="000000"/>
                </a:solidFill>
              </a:rPr>
              <a:t>Gold</a:t>
            </a:r>
            <a:r>
              <a:rPr kumimoji="0" lang="ja-JP" altLang="en-US" sz="1350" b="1" dirty="0">
                <a:solidFill>
                  <a:srgbClr val="000000"/>
                </a:solidFill>
              </a:rPr>
              <a:t>”</a:t>
            </a:r>
            <a:endParaRPr kumimoji="0" lang="en-US" altLang="en-US" sz="1350" b="1" dirty="0">
              <a:solidFill>
                <a:srgbClr val="000000"/>
              </a:solidFill>
            </a:endParaRPr>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1487091" y="3930253"/>
            <a:ext cx="6281738" cy="12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lnSpc>
                <a:spcPct val="90000"/>
              </a:lnSpc>
              <a:buClr>
                <a:srgbClr val="002060"/>
              </a:buClr>
              <a:buSzPct val="100000"/>
            </a:pPr>
            <a:endParaRPr lang="en-US" altLang="en-US" sz="1350" dirty="0">
              <a:solidFill>
                <a:srgbClr val="000000"/>
              </a:solidFill>
            </a:endParaRPr>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1" y="2712926"/>
            <a:ext cx="5539978" cy="101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379" y="643216"/>
            <a:ext cx="5874543" cy="16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241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Updates on B</a:t>
            </a:r>
            <a:r>
              <a:rPr lang="en-US" altLang="en-US" baseline="30000" dirty="0">
                <a:effectLst>
                  <a:outerShdw blurRad="38100" dist="38100" dir="2700000" algn="tl">
                    <a:srgbClr val="C0C0C0"/>
                  </a:outerShdw>
                </a:effectLst>
              </a:rPr>
              <a:t>+</a:t>
            </a:r>
            <a:r>
              <a:rPr lang="en-US" altLang="en-US" dirty="0">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1"/>
          </p:nvPr>
        </p:nvSpPr>
        <p:spPr>
          <a:xfrm>
            <a:off x="1818085" y="851298"/>
            <a:ext cx="5794772" cy="3102769"/>
          </a:xfrm>
        </p:spPr>
        <p:txBody>
          <a:bodyPr/>
          <a:lstStyle/>
          <a:p>
            <a:pPr marL="0" indent="0">
              <a:buNone/>
            </a:pPr>
            <a:r>
              <a:rPr lang="en-US" altLang="en-US" dirty="0"/>
              <a:t>Assume record already deleted from file.  Let </a:t>
            </a:r>
            <a:r>
              <a:rPr lang="en-US" altLang="en-US" i="1" dirty="0"/>
              <a:t>V </a:t>
            </a:r>
            <a:r>
              <a:rPr lang="en-US" altLang="en-US" dirty="0"/>
              <a:t>be the search key value of the record, and </a:t>
            </a:r>
            <a:r>
              <a:rPr lang="en-US" altLang="en-US" i="1" dirty="0" err="1"/>
              <a:t>Pr</a:t>
            </a:r>
            <a:r>
              <a:rPr lang="en-US" altLang="en-US" i="1" dirty="0"/>
              <a:t> </a:t>
            </a:r>
            <a:r>
              <a:rPr lang="en-US" altLang="en-US" dirty="0"/>
              <a:t>be the pointer to the record.</a:t>
            </a:r>
          </a:p>
          <a:p>
            <a:r>
              <a:rPr lang="en-US" altLang="en-US" dirty="0"/>
              <a:t>Remove (</a:t>
            </a:r>
            <a:r>
              <a:rPr lang="en-US" altLang="en-US" i="1" dirty="0" err="1"/>
              <a:t>Pr</a:t>
            </a:r>
            <a:r>
              <a:rPr lang="en-US" altLang="en-US" i="1" dirty="0"/>
              <a:t>, V</a:t>
            </a:r>
            <a:r>
              <a:rPr lang="en-US" altLang="en-US" dirty="0"/>
              <a:t>) from the leaf node </a:t>
            </a:r>
          </a:p>
          <a:p>
            <a:r>
              <a:rPr lang="en-US" altLang="en-US" dirty="0"/>
              <a:t>If the node has too few entries due to the removal, and the entries in the node and a sibling fit into a single node, then </a:t>
            </a:r>
            <a:r>
              <a:rPr lang="en-US" altLang="en-US" b="1" i="1" dirty="0">
                <a:solidFill>
                  <a:srgbClr val="002060"/>
                </a:solidFill>
              </a:rPr>
              <a:t>merge siblings</a:t>
            </a:r>
            <a:r>
              <a:rPr lang="en-US" altLang="en-US" dirty="0"/>
              <a:t>:</a:t>
            </a:r>
          </a:p>
          <a:p>
            <a:pPr lvl="1"/>
            <a:r>
              <a:rPr lang="en-US" altLang="en-US" dirty="0"/>
              <a:t>Insert all the search-key values in the two nodes into a single node (the one on the left), and delete the other node.</a:t>
            </a:r>
          </a:p>
          <a:p>
            <a:pPr lvl="1"/>
            <a:r>
              <a:rPr lang="en-US" altLang="en-US" dirty="0"/>
              <a:t>Delete the pair (</a:t>
            </a:r>
            <a:r>
              <a:rPr lang="en-US" altLang="en-US" i="1" dirty="0"/>
              <a:t>K</a:t>
            </a:r>
            <a:r>
              <a:rPr lang="en-US" altLang="en-US" i="1" baseline="-25000" dirty="0"/>
              <a:t>i–</a:t>
            </a:r>
            <a:r>
              <a:rPr lang="en-US" altLang="en-US" baseline="-25000" dirty="0"/>
              <a:t>1</a:t>
            </a:r>
            <a:r>
              <a:rPr lang="en-US" altLang="en-US" dirty="0"/>
              <a:t>, </a:t>
            </a:r>
            <a:r>
              <a:rPr lang="en-US" altLang="en-US" i="1" dirty="0"/>
              <a:t>P</a:t>
            </a:r>
            <a:r>
              <a:rPr lang="en-US" altLang="en-US" i="1" baseline="-25000" dirty="0"/>
              <a:t>i</a:t>
            </a:r>
            <a:r>
              <a:rPr lang="en-US" altLang="en-US" i="1" dirty="0"/>
              <a:t>),</a:t>
            </a:r>
            <a:r>
              <a:rPr lang="en-US" altLang="en-US" dirty="0"/>
              <a:t> where </a:t>
            </a:r>
            <a:r>
              <a:rPr lang="en-US" altLang="en-US" i="1" dirty="0"/>
              <a:t>P</a:t>
            </a:r>
            <a:r>
              <a:rPr lang="en-US" altLang="en-US" i="1" baseline="-25000" dirty="0"/>
              <a:t>i</a:t>
            </a:r>
            <a:r>
              <a:rPr lang="en-US" altLang="en-US" dirty="0"/>
              <a:t> is the pointer to the deleted node, from its parent, recursively using the above procedure.</a:t>
            </a:r>
          </a:p>
        </p:txBody>
      </p:sp>
    </p:spTree>
    <p:extLst>
      <p:ext uri="{BB962C8B-B14F-4D97-AF65-F5344CB8AC3E}">
        <p14:creationId xmlns:p14="http://schemas.microsoft.com/office/powerpoint/2010/main" val="1488535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1"/>
          </p:nvPr>
        </p:nvSpPr>
        <p:spPr>
          <a:xfrm>
            <a:off x="1775534" y="800747"/>
            <a:ext cx="5753519" cy="3947602"/>
          </a:xfrm>
        </p:spPr>
        <p:txBody>
          <a:bodyPr/>
          <a:lstStyle/>
          <a:p>
            <a:r>
              <a:rPr lang="en-US" altLang="en-US" dirty="0"/>
              <a:t>Otherwise, if the node has too few entries due to the removal, but the entries in the node and a sibling do not fit into a single node, then </a:t>
            </a:r>
            <a:r>
              <a:rPr lang="en-US" altLang="en-US" b="1" dirty="0"/>
              <a:t>redistribute pointers</a:t>
            </a:r>
            <a:r>
              <a:rPr lang="en-US" altLang="en-US" dirty="0"/>
              <a:t>:</a:t>
            </a:r>
          </a:p>
          <a:p>
            <a:pPr lvl="1"/>
            <a:r>
              <a:rPr lang="en-US" altLang="en-US" dirty="0"/>
              <a:t>Redistribute the pointers between the node and a sibling such that both have more than the minimum number of entries.</a:t>
            </a:r>
          </a:p>
          <a:p>
            <a:pPr lvl="1"/>
            <a:r>
              <a:rPr lang="en-US" altLang="en-US" dirty="0"/>
              <a:t>Update the corresponding search-key value in the parent of the node.</a:t>
            </a:r>
          </a:p>
          <a:p>
            <a:r>
              <a:rPr lang="en-US" altLang="en-US" dirty="0"/>
              <a:t>The node deletions may cascade upwards till a node which has  </a:t>
            </a:r>
            <a:r>
              <a:rPr lang="en-US" altLang="en-US" dirty="0">
                <a:sym typeface="Symbol" panose="05050102010706020507" pitchFamily="18" charset="2"/>
              </a:rPr>
              <a:t></a:t>
            </a:r>
            <a:r>
              <a:rPr lang="en-US" altLang="en-US" i="1" dirty="0">
                <a:sym typeface="Symbol" panose="05050102010706020507" pitchFamily="18" charset="2"/>
              </a:rPr>
              <a:t>n/2</a:t>
            </a:r>
            <a:r>
              <a:rPr lang="en-US" altLang="en-US" dirty="0">
                <a:sym typeface="Symbol" panose="05050102010706020507" pitchFamily="18" charset="2"/>
              </a:rPr>
              <a:t> or more pointers is found.  </a:t>
            </a:r>
          </a:p>
          <a:p>
            <a:r>
              <a:rPr lang="en-US" altLang="en-US" dirty="0">
                <a:sym typeface="Symbol" panose="05050102010706020507" pitchFamily="18" charset="2"/>
              </a:rPr>
              <a:t>If the root node has only one pointer after deletion, it is deleted and the sole child becomes the root. </a:t>
            </a:r>
            <a:endParaRPr lang="en-US" altLang="en-US" dirty="0"/>
          </a:p>
        </p:txBody>
      </p:sp>
    </p:spTree>
    <p:extLst>
      <p:ext uri="{BB962C8B-B14F-4D97-AF65-F5344CB8AC3E}">
        <p14:creationId xmlns:p14="http://schemas.microsoft.com/office/powerpoint/2010/main" val="2716632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dirty="0"/>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1802167" y="800747"/>
            <a:ext cx="5726886" cy="3947602"/>
          </a:xfrm>
        </p:spPr>
        <p:txBody>
          <a:bodyPr/>
          <a:lstStyle/>
          <a:p>
            <a:r>
              <a:rPr lang="en-IN" dirty="0"/>
              <a:t>Cost (in terms of number of I/O operations) of insertion and deletion of a single entry proportional to height of the tree</a:t>
            </a:r>
          </a:p>
          <a:p>
            <a:pPr lvl="1"/>
            <a:r>
              <a:rPr lang="en-IN" dirty="0"/>
              <a:t>With K entries and maximum fanout of n, worst case complexity of insert/delete of an entry is O(</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p>
          <a:p>
            <a:r>
              <a:rPr lang="en-IN" dirty="0"/>
              <a:t>In practice, number of I/O operations is less:</a:t>
            </a:r>
          </a:p>
          <a:p>
            <a:pPr lvl="1"/>
            <a:r>
              <a:rPr lang="en-IN" dirty="0"/>
              <a:t>Internal nodes tend to be in buffer</a:t>
            </a:r>
          </a:p>
          <a:p>
            <a:pPr lvl="1"/>
            <a:r>
              <a:rPr lang="en-IN" dirty="0"/>
              <a:t>Splits/merges are rare, most insert/delete operations only affect a leaf node</a:t>
            </a:r>
          </a:p>
          <a:p>
            <a:r>
              <a:rPr lang="en-IN" dirty="0"/>
              <a:t>Average node occupancy depends on insertion order</a:t>
            </a:r>
          </a:p>
          <a:p>
            <a:pPr lvl="1"/>
            <a:r>
              <a:rPr lang="en-IN" dirty="0"/>
              <a:t>2/3rds with random, ½ with insertion in sorted order</a:t>
            </a:r>
          </a:p>
        </p:txBody>
      </p:sp>
    </p:spTree>
    <p:extLst>
      <p:ext uri="{BB962C8B-B14F-4D97-AF65-F5344CB8AC3E}">
        <p14:creationId xmlns:p14="http://schemas.microsoft.com/office/powerpoint/2010/main" val="401708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1788851" y="800747"/>
            <a:ext cx="5740202" cy="3947602"/>
          </a:xfrm>
        </p:spPr>
        <p:txBody>
          <a:bodyPr/>
          <a:lstStyle/>
          <a:p>
            <a:r>
              <a:rPr lang="en-US" altLang="en-US" dirty="0"/>
              <a:t>Alternatives to scheme described earlier</a:t>
            </a:r>
          </a:p>
          <a:p>
            <a:pPr lvl="1"/>
            <a:r>
              <a:rPr lang="en-US" altLang="en-US" dirty="0"/>
              <a:t>Buckets on separate block (bad idea)</a:t>
            </a:r>
          </a:p>
          <a:p>
            <a:pPr lvl="1"/>
            <a:r>
              <a:rPr lang="en-US" altLang="en-US" dirty="0"/>
              <a:t>List of tuple pointers with each key</a:t>
            </a:r>
          </a:p>
          <a:p>
            <a:pPr lvl="2"/>
            <a:r>
              <a:rPr lang="en-US" altLang="en-US" dirty="0"/>
              <a:t>Extra code to handle long lists</a:t>
            </a:r>
          </a:p>
          <a:p>
            <a:pPr lvl="2"/>
            <a:r>
              <a:rPr lang="en-US" altLang="en-US" dirty="0"/>
              <a:t>Deletion of a tuple can be expensive if there are many duplicates on search key (why?)</a:t>
            </a:r>
          </a:p>
          <a:p>
            <a:pPr lvl="3"/>
            <a:r>
              <a:rPr lang="en-US" altLang="en-US" dirty="0"/>
              <a:t>Worst case complexity may be linear!</a:t>
            </a:r>
          </a:p>
          <a:p>
            <a:pPr lvl="2"/>
            <a:r>
              <a:rPr lang="en-US" altLang="en-US" dirty="0"/>
              <a:t>Low space overhead, no extra cost for queries</a:t>
            </a:r>
          </a:p>
          <a:p>
            <a:pPr lvl="1"/>
            <a:r>
              <a:rPr lang="en-US" altLang="en-US" dirty="0"/>
              <a:t>Make search key unique by adding a record-identifier</a:t>
            </a:r>
          </a:p>
          <a:p>
            <a:pPr lvl="2"/>
            <a:r>
              <a:rPr lang="en-US" altLang="en-US" dirty="0"/>
              <a:t>Extra storage overhead for keys</a:t>
            </a:r>
          </a:p>
          <a:p>
            <a:pPr lvl="2"/>
            <a:r>
              <a:rPr lang="en-US" altLang="en-US" dirty="0"/>
              <a:t>Simpler code for insertion/deletion</a:t>
            </a:r>
          </a:p>
          <a:p>
            <a:pPr lvl="2"/>
            <a:r>
              <a:rPr lang="en-US" altLang="en-US" dirty="0"/>
              <a:t>Widely used</a:t>
            </a:r>
          </a:p>
          <a:p>
            <a:pPr lvl="1"/>
            <a:endParaRPr lang="en-US" altLang="en-US" dirty="0"/>
          </a:p>
        </p:txBody>
      </p:sp>
    </p:spTree>
    <p:extLst>
      <p:ext uri="{BB962C8B-B14F-4D97-AF65-F5344CB8AC3E}">
        <p14:creationId xmlns:p14="http://schemas.microsoft.com/office/powerpoint/2010/main" val="28545979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1768876" y="800747"/>
            <a:ext cx="5760177" cy="3947602"/>
          </a:xfrm>
        </p:spPr>
        <p:txBody>
          <a:bodyPr/>
          <a:lstStyle/>
          <a:p>
            <a:r>
              <a:rPr lang="en-US" altLang="en-US" dirty="0"/>
              <a:t>B</a:t>
            </a:r>
            <a:r>
              <a:rPr lang="en-US" altLang="en-US" baseline="30000" dirty="0"/>
              <a:t>+</a:t>
            </a:r>
            <a:r>
              <a:rPr lang="en-US" altLang="en-US" dirty="0"/>
              <a:t>-Tree File Organization:</a:t>
            </a:r>
          </a:p>
          <a:p>
            <a:pPr lvl="1"/>
            <a:r>
              <a:rPr lang="en-US" altLang="en-US" dirty="0"/>
              <a:t>Leaf nodes in a B</a:t>
            </a:r>
            <a:r>
              <a:rPr lang="en-US" altLang="en-US" baseline="30000" dirty="0"/>
              <a:t>+</a:t>
            </a:r>
            <a:r>
              <a:rPr lang="en-US" altLang="en-US" dirty="0"/>
              <a:t>-tree file organization store records, instead of pointers</a:t>
            </a:r>
          </a:p>
          <a:p>
            <a:pPr lvl="1"/>
            <a:r>
              <a:rPr lang="en-US" altLang="en-US" dirty="0"/>
              <a:t>Helps keep data records clustered even when there are insertions/deletions/updates</a:t>
            </a:r>
          </a:p>
          <a:p>
            <a:r>
              <a:rPr lang="en-US" altLang="en-US" dirty="0"/>
              <a:t>Leaf nodes are still required to be half full</a:t>
            </a:r>
          </a:p>
          <a:p>
            <a:pPr lvl="1"/>
            <a:r>
              <a:rPr lang="en-US" altLang="en-US" dirty="0"/>
              <a:t>Since records are larger than pointers, the maximum number of records that can be stored in a leaf node is less than the number of pointers in a nonleaf node.</a:t>
            </a:r>
          </a:p>
          <a:p>
            <a:r>
              <a:rPr lang="en-US" altLang="en-US" dirty="0"/>
              <a:t>Insertion and deletion are handled in the same way as insertion and deletion of entries in a B</a:t>
            </a:r>
            <a:r>
              <a:rPr lang="en-US" altLang="en-US" baseline="30000" dirty="0"/>
              <a:t>+</a:t>
            </a:r>
            <a:r>
              <a:rPr lang="en-US" altLang="en-US" dirty="0"/>
              <a:t>-tree index.</a:t>
            </a:r>
          </a:p>
        </p:txBody>
      </p:sp>
    </p:spTree>
    <p:extLst>
      <p:ext uri="{BB962C8B-B14F-4D97-AF65-F5344CB8AC3E}">
        <p14:creationId xmlns:p14="http://schemas.microsoft.com/office/powerpoint/2010/main" val="2689560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1"/>
          </p:nvPr>
        </p:nvSpPr>
        <p:spPr>
          <a:xfrm>
            <a:off x="1719262" y="904921"/>
            <a:ext cx="5714810" cy="3773090"/>
          </a:xfrm>
        </p:spPr>
        <p:txBody>
          <a:bodyPr/>
          <a:lstStyle/>
          <a:p>
            <a:r>
              <a:rPr lang="en-US" altLang="en-US" dirty="0"/>
              <a:t>Example of B+-tree File Organization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Good space utilization important since records use more space than pointers.  </a:t>
            </a:r>
          </a:p>
          <a:p>
            <a:r>
              <a:rPr lang="en-US" altLang="en-US" dirty="0"/>
              <a:t>To improve space utilization, involve more sibling nodes in redistribution during splits and merges</a:t>
            </a:r>
          </a:p>
          <a:p>
            <a:pPr lvl="1"/>
            <a:r>
              <a:rPr lang="en-US" altLang="en-US" dirty="0"/>
              <a:t>Involving 2 siblings in redistribution (to avoid split / merge where possible) results in each node having at least     </a:t>
            </a:r>
            <a:r>
              <a:rPr lang="en-US" altLang="en-US" dirty="0">
                <a:sym typeface="Symbol" panose="05050102010706020507" pitchFamily="18" charset="2"/>
              </a:rPr>
              <a:t>       </a:t>
            </a:r>
            <a:r>
              <a:rPr lang="en-US" altLang="en-US" dirty="0"/>
              <a:t>  entries</a:t>
            </a:r>
          </a:p>
          <a:p>
            <a:pPr>
              <a:buFont typeface="Monotype Sorts" pitchFamily="-65" charset="2"/>
              <a:buNone/>
            </a:pPr>
            <a:endParaRPr lang="en-US" altLang="en-US" dirty="0"/>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nvGraphicFramePr>
        <p:xfrm>
          <a:off x="5659193" y="4157657"/>
          <a:ext cx="495300" cy="233726"/>
        </p:xfrm>
        <a:graphic>
          <a:graphicData uri="http://schemas.openxmlformats.org/presentationml/2006/ole">
            <mc:AlternateContent xmlns:mc="http://schemas.openxmlformats.org/markup-compatibility/2006">
              <mc:Choice xmlns:v="urn:schemas-microsoft-com:vml" Requires="v">
                <p:oleObj spid="_x0000_s2055" name="Equation" r:id="rId4" imgW="469900" imgH="228600" progId="">
                  <p:embed/>
                </p:oleObj>
              </mc:Choice>
              <mc:Fallback>
                <p:oleObj name="Equation" r:id="rId4" imgW="469900" imgH="228600" progId="">
                  <p:embed/>
                  <p:pic>
                    <p:nvPicPr>
                      <p:cNvPr id="81925" name="Object 2">
                        <a:extLst>
                          <a:ext uri="{FF2B5EF4-FFF2-40B4-BE49-F238E27FC236}">
                            <a16:creationId xmlns:a16="http://schemas.microsoft.com/office/drawing/2014/main" id="{D43B1FBD-EBDF-461E-8F82-1AC5E5D3B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193" y="4157657"/>
                        <a:ext cx="495300" cy="233726"/>
                      </a:xfrm>
                      <a:prstGeom prst="rect">
                        <a:avLst/>
                      </a:prstGeom>
                      <a:noFill/>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2395728" y="1239058"/>
            <a:ext cx="4710918" cy="1644377"/>
          </a:xfrm>
          <a:prstGeom prst="rect">
            <a:avLst/>
          </a:prstGeom>
        </p:spPr>
      </p:pic>
    </p:spTree>
    <p:extLst>
      <p:ext uri="{BB962C8B-B14F-4D97-AF65-F5344CB8AC3E}">
        <p14:creationId xmlns:p14="http://schemas.microsoft.com/office/powerpoint/2010/main" val="1830152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1768876" y="800747"/>
            <a:ext cx="5760177" cy="3947602"/>
          </a:xfrm>
        </p:spPr>
        <p:txBody>
          <a:bodyPr/>
          <a:lstStyle/>
          <a:p>
            <a:r>
              <a:rPr lang="en-US" altLang="en-US" b="1" dirty="0"/>
              <a:t>Record relocation and secondary indices</a:t>
            </a:r>
          </a:p>
          <a:p>
            <a:pPr lvl="1"/>
            <a:r>
              <a:rPr lang="en-US" altLang="en-US" dirty="0"/>
              <a:t>If a record moves, all secondary indices that store record pointers have to be updated </a:t>
            </a:r>
          </a:p>
          <a:p>
            <a:pPr lvl="1"/>
            <a:r>
              <a:rPr lang="en-US" altLang="en-US" dirty="0"/>
              <a:t>Node splits in B</a:t>
            </a:r>
            <a:r>
              <a:rPr lang="en-US" altLang="en-US" baseline="30000" dirty="0"/>
              <a:t>+</a:t>
            </a:r>
            <a:r>
              <a:rPr lang="en-US" altLang="en-US" dirty="0"/>
              <a:t>-tree file organizations become very expensive</a:t>
            </a:r>
          </a:p>
          <a:p>
            <a:pPr lvl="1"/>
            <a:r>
              <a:rPr lang="en-US" altLang="en-US" i="1" dirty="0"/>
              <a:t>Solution</a:t>
            </a:r>
            <a:r>
              <a:rPr lang="en-US" altLang="en-US" dirty="0"/>
              <a:t>: use search key of B</a:t>
            </a:r>
            <a:r>
              <a:rPr lang="en-US" altLang="en-US" baseline="30000" dirty="0"/>
              <a:t>+</a:t>
            </a:r>
            <a:r>
              <a:rPr lang="en-US" altLang="en-US" dirty="0"/>
              <a:t>-tree file organization instead of record pointer in secondary index</a:t>
            </a:r>
          </a:p>
          <a:p>
            <a:pPr lvl="2"/>
            <a:r>
              <a:rPr lang="en-US" altLang="en-US" dirty="0"/>
              <a:t>Add record-id if B</a:t>
            </a:r>
            <a:r>
              <a:rPr lang="en-US" altLang="en-US" baseline="30000" dirty="0"/>
              <a:t>+</a:t>
            </a:r>
            <a:r>
              <a:rPr lang="en-US" altLang="en-US" dirty="0"/>
              <a:t>-tree file organization search key is non-unique</a:t>
            </a:r>
          </a:p>
          <a:p>
            <a:pPr lvl="2"/>
            <a:r>
              <a:rPr lang="en-US" altLang="en-US" dirty="0"/>
              <a:t>Extra traversal of file organization to locate record</a:t>
            </a:r>
          </a:p>
          <a:p>
            <a:pPr lvl="3"/>
            <a:r>
              <a:rPr lang="en-US" altLang="en-US" dirty="0"/>
              <a:t>Higher cost for queries, but node splits are cheap</a:t>
            </a:r>
          </a:p>
        </p:txBody>
      </p:sp>
    </p:spTree>
    <p:extLst>
      <p:ext uri="{BB962C8B-B14F-4D97-AF65-F5344CB8AC3E}">
        <p14:creationId xmlns:p14="http://schemas.microsoft.com/office/powerpoint/2010/main" val="6935849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1"/>
          </p:nvPr>
        </p:nvSpPr>
        <p:spPr>
          <a:xfrm>
            <a:off x="1795509" y="800747"/>
            <a:ext cx="5733544" cy="3947602"/>
          </a:xfrm>
        </p:spPr>
        <p:txBody>
          <a:bodyPr/>
          <a:lstStyle/>
          <a:p>
            <a:r>
              <a:rPr lang="en-US" altLang="en-US" dirty="0"/>
              <a:t>Variable length strings as keys</a:t>
            </a:r>
          </a:p>
          <a:p>
            <a:pPr lvl="1"/>
            <a:r>
              <a:rPr lang="en-US" altLang="en-US" dirty="0"/>
              <a:t>Variable fanout</a:t>
            </a:r>
          </a:p>
          <a:p>
            <a:pPr lvl="1"/>
            <a:r>
              <a:rPr lang="en-US" altLang="en-US" dirty="0"/>
              <a:t>Use space utilization as criterion for splitting, not number of pointers</a:t>
            </a:r>
          </a:p>
          <a:p>
            <a:r>
              <a:rPr lang="en-US" altLang="en-US" b="1" dirty="0"/>
              <a:t>Prefix compression</a:t>
            </a:r>
          </a:p>
          <a:p>
            <a:pPr lvl="1"/>
            <a:r>
              <a:rPr lang="en-US" altLang="en-US" dirty="0"/>
              <a:t>Key values at internal nodes can be prefixes of full key</a:t>
            </a:r>
          </a:p>
          <a:p>
            <a:pPr lvl="2"/>
            <a:r>
              <a:rPr lang="en-US" altLang="en-US" dirty="0"/>
              <a:t>Keep enough characters to distinguish entries in the subtrees separated by the key value</a:t>
            </a:r>
          </a:p>
          <a:p>
            <a:pPr lvl="3"/>
            <a:r>
              <a:rPr lang="en-US" altLang="en-US" dirty="0"/>
              <a:t>E.g., </a:t>
            </a:r>
            <a:r>
              <a:rPr lang="ja-JP" altLang="en-US" dirty="0"/>
              <a:t>“</a:t>
            </a:r>
            <a:r>
              <a:rPr lang="en-US" altLang="ja-JP" dirty="0"/>
              <a:t>Silas</a:t>
            </a:r>
            <a:r>
              <a:rPr lang="ja-JP" altLang="en-US" dirty="0"/>
              <a:t>”</a:t>
            </a:r>
            <a:r>
              <a:rPr lang="en-US" altLang="ja-JP" dirty="0"/>
              <a:t> and </a:t>
            </a:r>
            <a:r>
              <a:rPr lang="ja-JP" altLang="en-US" dirty="0"/>
              <a:t>“</a:t>
            </a:r>
            <a:r>
              <a:rPr lang="en-US" altLang="ja-JP" dirty="0"/>
              <a:t>Silberschatz</a:t>
            </a:r>
            <a:r>
              <a:rPr lang="ja-JP" altLang="en-US" dirty="0"/>
              <a:t>”</a:t>
            </a:r>
            <a:r>
              <a:rPr lang="en-US" altLang="ja-JP" dirty="0"/>
              <a:t> can be separated by </a:t>
            </a:r>
            <a:r>
              <a:rPr lang="ja-JP" altLang="en-US" dirty="0"/>
              <a:t>“</a:t>
            </a:r>
            <a:r>
              <a:rPr lang="en-US" altLang="ja-JP" dirty="0" err="1"/>
              <a:t>Silb</a:t>
            </a:r>
            <a:r>
              <a:rPr lang="ja-JP" altLang="en-US" dirty="0"/>
              <a:t>”</a:t>
            </a:r>
            <a:endParaRPr lang="en-US" altLang="ja-JP" dirty="0"/>
          </a:p>
          <a:p>
            <a:pPr lvl="1"/>
            <a:r>
              <a:rPr lang="en-US" altLang="en-US" dirty="0"/>
              <a:t>Keys in leaf node can be compressed by sharing common prefixes</a:t>
            </a:r>
          </a:p>
        </p:txBody>
      </p:sp>
    </p:spTree>
    <p:extLst>
      <p:ext uri="{BB962C8B-B14F-4D97-AF65-F5344CB8AC3E}">
        <p14:creationId xmlns:p14="http://schemas.microsoft.com/office/powerpoint/2010/main" val="2679196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1"/>
          </p:nvPr>
        </p:nvSpPr>
        <p:spPr>
          <a:xfrm>
            <a:off x="1719263" y="820341"/>
            <a:ext cx="5917406" cy="3883819"/>
          </a:xfrm>
        </p:spPr>
        <p:txBody>
          <a:bodyPr/>
          <a:lstStyle/>
          <a:p>
            <a:r>
              <a:rPr lang="en-US" altLang="en-US" dirty="0"/>
              <a:t>Inserting entries one-at-a-time into a B</a:t>
            </a:r>
            <a:r>
              <a:rPr lang="en-US" altLang="en-US" baseline="30000" dirty="0"/>
              <a:t>+</a:t>
            </a:r>
            <a:r>
              <a:rPr lang="en-US" altLang="en-US" dirty="0"/>
              <a:t>-tree requires </a:t>
            </a:r>
            <a:r>
              <a:rPr lang="en-US" altLang="en-US" dirty="0">
                <a:sym typeface="Symbol" panose="05050102010706020507" pitchFamily="18" charset="2"/>
              </a:rPr>
              <a:t></a:t>
            </a:r>
            <a:r>
              <a:rPr lang="en-US" altLang="en-US" dirty="0"/>
              <a:t> 1 IO per entry </a:t>
            </a:r>
          </a:p>
          <a:p>
            <a:pPr lvl="1"/>
            <a:r>
              <a:rPr lang="en-US" altLang="en-US" dirty="0"/>
              <a:t>assuming leaf level does not fit in memory</a:t>
            </a:r>
          </a:p>
          <a:p>
            <a:pPr lvl="1"/>
            <a:r>
              <a:rPr lang="en-US" altLang="en-US" dirty="0"/>
              <a:t>can be very inefficient for loading a large number of entries at a time (</a:t>
            </a:r>
            <a:r>
              <a:rPr lang="en-US" altLang="en-US" b="1" dirty="0"/>
              <a:t>bulk loading</a:t>
            </a:r>
            <a:r>
              <a:rPr lang="en-US" altLang="en-US" dirty="0"/>
              <a:t>)</a:t>
            </a:r>
          </a:p>
          <a:p>
            <a:r>
              <a:rPr lang="en-US" altLang="en-US" dirty="0"/>
              <a:t>Efficient alternative 1:</a:t>
            </a:r>
          </a:p>
          <a:p>
            <a:pPr lvl="1"/>
            <a:r>
              <a:rPr lang="en-US" altLang="en-US" dirty="0"/>
              <a:t>sort entries first (using efficient external-memory sort algorithms discussed later in Section 12.4)</a:t>
            </a:r>
          </a:p>
          <a:p>
            <a:pPr lvl="1"/>
            <a:r>
              <a:rPr lang="en-US" altLang="en-US" dirty="0"/>
              <a:t>insert in sorted order</a:t>
            </a:r>
          </a:p>
          <a:p>
            <a:pPr lvl="2"/>
            <a:r>
              <a:rPr lang="en-US" altLang="en-US" dirty="0"/>
              <a:t>insertion will go to existing page (or cause a split)</a:t>
            </a:r>
          </a:p>
          <a:p>
            <a:pPr lvl="2"/>
            <a:r>
              <a:rPr lang="en-US" altLang="en-US" dirty="0"/>
              <a:t>much improved IO performance, but most leaf nodes half full</a:t>
            </a:r>
          </a:p>
          <a:p>
            <a:r>
              <a:rPr lang="en-US" altLang="en-US" dirty="0"/>
              <a:t>Efficient alternative 2: </a:t>
            </a:r>
            <a:r>
              <a:rPr lang="en-US" altLang="en-US" b="1" dirty="0"/>
              <a:t>Bottom-up B</a:t>
            </a:r>
            <a:r>
              <a:rPr lang="en-US" altLang="en-US" b="1" baseline="30000" dirty="0"/>
              <a:t>+</a:t>
            </a:r>
            <a:r>
              <a:rPr lang="en-US" altLang="en-US" b="1" dirty="0"/>
              <a:t>-tree construction</a:t>
            </a:r>
          </a:p>
          <a:p>
            <a:pPr lvl="1"/>
            <a:r>
              <a:rPr lang="en-US" altLang="en-US" dirty="0"/>
              <a:t>As before sort entries</a:t>
            </a:r>
          </a:p>
          <a:p>
            <a:pPr lvl="1"/>
            <a:r>
              <a:rPr lang="en-US" altLang="en-US" dirty="0"/>
              <a:t>And then create tree layer-by-layer, starting with leaf level</a:t>
            </a:r>
          </a:p>
          <a:p>
            <a:pPr lvl="2"/>
            <a:r>
              <a:rPr lang="en-US" altLang="en-US" dirty="0"/>
              <a:t>details as an exercise</a:t>
            </a:r>
          </a:p>
          <a:p>
            <a:pPr lvl="1"/>
            <a:r>
              <a:rPr lang="en-US" altLang="en-US" dirty="0"/>
              <a:t>Implemented as part of bulk-load utility by most database systems</a:t>
            </a:r>
          </a:p>
        </p:txBody>
      </p:sp>
    </p:spTree>
    <p:extLst>
      <p:ext uri="{BB962C8B-B14F-4D97-AF65-F5344CB8AC3E}">
        <p14:creationId xmlns:p14="http://schemas.microsoft.com/office/powerpoint/2010/main" val="1053866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1919283287"/>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1818085" y="851297"/>
            <a:ext cx="586144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Similar to B+-tree, but B-tree allows search-key values to appear only once; eliminates redundant storage of search keys.</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Search keys in nonleaf nodes appear nowhere else in the B-tree; an additional pointer field for each search key in a nonleaf node must be included.</a:t>
            </a:r>
          </a:p>
          <a:p>
            <a:pPr marL="257175" indent="-257175" defTabSz="685800" eaLnBrk="0" hangingPunct="0">
              <a:buClr>
                <a:srgbClr val="002060"/>
              </a:buClr>
              <a:buSzPct val="100000"/>
              <a:buFont typeface="Wingdings" panose="05000000000000000000" pitchFamily="2" charset="2"/>
              <a:buChar char="§"/>
            </a:pPr>
            <a:r>
              <a:rPr lang="en-US" altLang="en-US" sz="1275" dirty="0">
                <a:solidFill>
                  <a:srgbClr val="000000"/>
                </a:solidFill>
              </a:rPr>
              <a:t>Generalized B-tree leaf node</a:t>
            </a: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endParaRPr lang="en-US" altLang="en-US" sz="1275" dirty="0">
              <a:solidFill>
                <a:srgbClr val="000000"/>
              </a:solidFill>
            </a:endParaRPr>
          </a:p>
          <a:p>
            <a:pPr marL="257175" indent="-257175" defTabSz="685800" eaLnBrk="0" hangingPunct="0">
              <a:buClr>
                <a:srgbClr val="002060"/>
              </a:buClr>
              <a:buSzPct val="100000"/>
              <a:buFont typeface="Wingdings" panose="05000000000000000000" pitchFamily="2" charset="2"/>
              <a:buChar char="§"/>
            </a:pPr>
            <a:r>
              <a:rPr lang="en-US" altLang="en-US" sz="1350" dirty="0">
                <a:solidFill>
                  <a:srgbClr val="000000"/>
                </a:solidFill>
              </a:rPr>
              <a:t>Nonleaf node – pointers Bi are the bucket or file record pointers.</a:t>
            </a:r>
            <a:br>
              <a:rPr lang="en-US" altLang="en-US" sz="1350" dirty="0">
                <a:solidFill>
                  <a:srgbClr val="000000"/>
                </a:solidFill>
              </a:rPr>
            </a:br>
            <a:endParaRPr lang="en-US" altLang="en-US" sz="1350" dirty="0">
              <a:solidFill>
                <a:srgbClr val="000000"/>
              </a:solidFill>
            </a:endParaRPr>
          </a:p>
          <a:p>
            <a:pPr marL="0" indent="0" defTabSz="685800" eaLnBrk="0" hangingPunct="0">
              <a:buClr>
                <a:srgbClr val="002060"/>
              </a:buClr>
              <a:buSzPct val="100000"/>
              <a:buNone/>
            </a:pPr>
            <a:br>
              <a:rPr lang="en-US" altLang="en-US" sz="1275" dirty="0">
                <a:solidFill>
                  <a:srgbClr val="000000"/>
                </a:solidFill>
              </a:rPr>
            </a:br>
            <a:br>
              <a:rPr lang="en-US" altLang="en-US" sz="1275" dirty="0">
                <a:solidFill>
                  <a:srgbClr val="000000"/>
                </a:solidFill>
              </a:rPr>
            </a:br>
            <a:endParaRPr lang="en-US" altLang="en-US" sz="1275" dirty="0">
              <a:solidFill>
                <a:srgbClr val="000000"/>
              </a:solidFill>
            </a:endParaRPr>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1"/>
          </p:nvPr>
        </p:nvSpPr>
        <p:spPr>
          <a:xfrm>
            <a:off x="1818085" y="4125517"/>
            <a:ext cx="5043488" cy="333368"/>
          </a:xfrm>
          <a:noFill/>
        </p:spPr>
        <p:txBody>
          <a:bodyPr/>
          <a:lstStyle/>
          <a:p>
            <a:pPr marL="0" indent="0">
              <a:lnSpc>
                <a:spcPct val="90000"/>
              </a:lnSpc>
              <a:buNone/>
            </a:pPr>
            <a:br>
              <a:rPr lang="en-US" altLang="en-US" dirty="0"/>
            </a:br>
            <a:endParaRPr lang="en-US" altLang="en-US" dirty="0"/>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94" y="2378862"/>
            <a:ext cx="4209455" cy="109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17723"/>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1"/>
          </p:nvPr>
        </p:nvSpPr>
        <p:spPr>
          <a:xfrm>
            <a:off x="1818086" y="851297"/>
            <a:ext cx="5723496" cy="3408759"/>
          </a:xfrm>
        </p:spPr>
        <p:txBody>
          <a:bodyPr/>
          <a:lstStyle/>
          <a:p>
            <a:r>
              <a:rPr lang="en-US" altLang="en-US" dirty="0"/>
              <a:t>Advantages of B-Tree indices:</a:t>
            </a:r>
          </a:p>
          <a:p>
            <a:pPr lvl="1"/>
            <a:r>
              <a:rPr lang="en-US" altLang="en-US" dirty="0"/>
              <a:t>May use less tree nodes than a corresponding B</a:t>
            </a:r>
            <a:r>
              <a:rPr lang="en-US" altLang="en-US" baseline="30000" dirty="0"/>
              <a:t>+</a:t>
            </a:r>
            <a:r>
              <a:rPr lang="en-US" altLang="en-US" dirty="0"/>
              <a:t>-Tree.</a:t>
            </a:r>
          </a:p>
          <a:p>
            <a:pPr lvl="1"/>
            <a:r>
              <a:rPr lang="en-US" altLang="en-US" dirty="0"/>
              <a:t>Sometimes possible to find search-key value before reaching leaf node.</a:t>
            </a:r>
          </a:p>
          <a:p>
            <a:r>
              <a:rPr lang="en-US" altLang="en-US" dirty="0"/>
              <a:t>Disadvantages of B-Tree indices:</a:t>
            </a:r>
          </a:p>
          <a:p>
            <a:pPr lvl="1"/>
            <a:r>
              <a:rPr lang="en-US" altLang="en-US" dirty="0"/>
              <a:t>Only small fraction of all search-key values are found early </a:t>
            </a:r>
          </a:p>
          <a:p>
            <a:pPr lvl="1"/>
            <a:r>
              <a:rPr lang="en-US" altLang="en-US" dirty="0"/>
              <a:t>Non-leaf nodes are larger, so fan-out is reduced.  Thus, B-Trees typically have greater depth than corresponding B</a:t>
            </a:r>
            <a:r>
              <a:rPr lang="en-US" altLang="en-US" baseline="30000" dirty="0"/>
              <a:t>+</a:t>
            </a:r>
            <a:r>
              <a:rPr lang="en-US" altLang="en-US" dirty="0"/>
              <a:t>-Tree</a:t>
            </a:r>
          </a:p>
          <a:p>
            <a:pPr lvl="1"/>
            <a:r>
              <a:rPr lang="en-US" altLang="en-US" dirty="0"/>
              <a:t>Insertion and deletion more complicated than in B</a:t>
            </a:r>
            <a:r>
              <a:rPr lang="en-US" altLang="en-US" baseline="30000" dirty="0"/>
              <a:t>+</a:t>
            </a:r>
            <a:r>
              <a:rPr lang="en-US" altLang="en-US" dirty="0"/>
              <a:t>-Trees </a:t>
            </a:r>
          </a:p>
          <a:p>
            <a:pPr lvl="1"/>
            <a:r>
              <a:rPr lang="en-US" altLang="en-US" dirty="0"/>
              <a:t>Implementation is harder than B</a:t>
            </a:r>
            <a:r>
              <a:rPr lang="en-US" altLang="en-US" baseline="30000" dirty="0"/>
              <a:t>+</a:t>
            </a:r>
            <a:r>
              <a:rPr lang="en-US" altLang="en-US" dirty="0"/>
              <a:t>-Trees.</a:t>
            </a:r>
          </a:p>
          <a:p>
            <a:r>
              <a:rPr lang="en-US" altLang="en-US" dirty="0"/>
              <a:t>Typically, advantages of B-Trees do not out weigh disadvantages. </a:t>
            </a:r>
          </a:p>
        </p:txBody>
      </p:sp>
    </p:spTree>
    <p:extLst>
      <p:ext uri="{BB962C8B-B14F-4D97-AF65-F5344CB8AC3E}">
        <p14:creationId xmlns:p14="http://schemas.microsoft.com/office/powerpoint/2010/main" val="1186436125"/>
      </p:ext>
    </p:extLst>
  </p:cSld>
  <p:clrMapOvr>
    <a:masterClrMapping/>
  </p:clrMapOvr>
  <p:transition spd="slow"/>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1"/>
          </p:nvPr>
        </p:nvSpPr>
        <p:spPr>
          <a:xfrm>
            <a:off x="1435894" y="2896791"/>
            <a:ext cx="5886450" cy="347663"/>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03" y="946547"/>
            <a:ext cx="635674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1338263" y="3217069"/>
            <a:ext cx="6486525" cy="1469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20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dirty="0"/>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1768876" y="800747"/>
            <a:ext cx="5760177" cy="3947602"/>
          </a:xfrm>
        </p:spPr>
        <p:txBody>
          <a:bodyPr/>
          <a:lstStyle/>
          <a:p>
            <a:r>
              <a:rPr lang="en-IN" dirty="0"/>
              <a:t>Random I/O cost much lower on flash</a:t>
            </a:r>
          </a:p>
          <a:p>
            <a:pPr lvl="1"/>
            <a:r>
              <a:rPr lang="en-IN" dirty="0"/>
              <a:t>20 to 100 microseconds for read/write</a:t>
            </a:r>
          </a:p>
          <a:p>
            <a:r>
              <a:rPr lang="en-IN" dirty="0"/>
              <a:t>Writes are not in-place, and (eventually) require a more expensive erase</a:t>
            </a:r>
          </a:p>
          <a:p>
            <a:r>
              <a:rPr lang="en-IN" dirty="0"/>
              <a:t>Optimum page size therefore much smaller</a:t>
            </a:r>
          </a:p>
          <a:p>
            <a:r>
              <a:rPr lang="en-IN" dirty="0"/>
              <a:t>Bulk-loading still useful since it minimizes page erases</a:t>
            </a:r>
          </a:p>
          <a:p>
            <a:r>
              <a:rPr lang="en-IN" dirty="0"/>
              <a:t>Write-optimized tree structures (discussed later) have been adapted to minimize page writes for flash-optimized search trees</a:t>
            </a:r>
          </a:p>
        </p:txBody>
      </p:sp>
    </p:spTree>
    <p:extLst>
      <p:ext uri="{BB962C8B-B14F-4D97-AF65-F5344CB8AC3E}">
        <p14:creationId xmlns:p14="http://schemas.microsoft.com/office/powerpoint/2010/main" val="19517275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dirty="0"/>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1795509" y="800747"/>
            <a:ext cx="5733544" cy="3947602"/>
          </a:xfrm>
        </p:spPr>
        <p:txBody>
          <a:bodyPr/>
          <a:lstStyle/>
          <a:p>
            <a:r>
              <a:rPr lang="en-IN" dirty="0"/>
              <a:t>Random access in memory </a:t>
            </a:r>
          </a:p>
          <a:p>
            <a:pPr lvl="1"/>
            <a:r>
              <a:rPr lang="en-IN" dirty="0"/>
              <a:t>Much cheaper than on disk/flash</a:t>
            </a:r>
          </a:p>
          <a:p>
            <a:pPr lvl="1"/>
            <a:r>
              <a:rPr lang="en-IN" dirty="0"/>
              <a:t>But still expensive compared to cache read</a:t>
            </a:r>
          </a:p>
          <a:p>
            <a:pPr lvl="1"/>
            <a:r>
              <a:rPr lang="en-IN" dirty="0"/>
              <a:t>Data structures that make best use of cache preferable</a:t>
            </a:r>
          </a:p>
          <a:p>
            <a:pPr lvl="1"/>
            <a:r>
              <a:rPr lang="en-IN" dirty="0"/>
              <a:t>Binary search for a key value within a large B</a:t>
            </a:r>
            <a:r>
              <a:rPr lang="en-IN" sz="1500" baseline="30000" dirty="0"/>
              <a:t>+</a:t>
            </a:r>
            <a:r>
              <a:rPr lang="en-IN" dirty="0"/>
              <a:t>-tree node results in many cache misses</a:t>
            </a:r>
          </a:p>
          <a:p>
            <a:r>
              <a:rPr lang="en-IN" dirty="0"/>
              <a:t>B</a:t>
            </a:r>
            <a:r>
              <a:rPr lang="en-IN" sz="1500" baseline="30000" dirty="0"/>
              <a:t>+</a:t>
            </a:r>
            <a:r>
              <a:rPr lang="en-IN" dirty="0"/>
              <a:t>- trees with small nodes that fit in cache line are preferable to reduce cache misses</a:t>
            </a:r>
          </a:p>
          <a:p>
            <a:r>
              <a:rPr lang="en-IN" dirty="0"/>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13927451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a:extLst>
              <a:ext uri="{FF2B5EF4-FFF2-40B4-BE49-F238E27FC236}">
                <a16:creationId xmlns:a16="http://schemas.microsoft.com/office/drawing/2014/main" id="{5F0006E8-93B2-44FD-A559-4D293CFFC4BE}"/>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Handling of Bucket Overflows</a:t>
            </a:r>
          </a:p>
        </p:txBody>
      </p:sp>
      <p:sp>
        <p:nvSpPr>
          <p:cNvPr id="110595" name="Rectangle 3">
            <a:extLst>
              <a:ext uri="{FF2B5EF4-FFF2-40B4-BE49-F238E27FC236}">
                <a16:creationId xmlns:a16="http://schemas.microsoft.com/office/drawing/2014/main" id="{0FF4ED6D-853E-43F6-A5A9-AD24BD361EB9}"/>
              </a:ext>
            </a:extLst>
          </p:cNvPr>
          <p:cNvSpPr>
            <a:spLocks noGrp="1" noChangeArrowheads="1"/>
          </p:cNvSpPr>
          <p:nvPr>
            <p:ph type="body" idx="1"/>
          </p:nvPr>
        </p:nvSpPr>
        <p:spPr>
          <a:xfrm>
            <a:off x="1818085" y="851297"/>
            <a:ext cx="5729288" cy="3805238"/>
          </a:xfrm>
        </p:spPr>
        <p:txBody>
          <a:bodyPr/>
          <a:lstStyle/>
          <a:p>
            <a:r>
              <a:rPr lang="en-US" altLang="en-US" dirty="0"/>
              <a:t>Bucket overflow can occur because of </a:t>
            </a:r>
          </a:p>
          <a:p>
            <a:pPr lvl="1"/>
            <a:r>
              <a:rPr lang="en-US" altLang="en-US" dirty="0"/>
              <a:t>Insufficient buckets </a:t>
            </a:r>
          </a:p>
          <a:p>
            <a:pPr lvl="1"/>
            <a:r>
              <a:rPr lang="en-US" altLang="en-US" dirty="0"/>
              <a:t>Skew in distribution of records.  This can occur due to two reasons:</a:t>
            </a:r>
          </a:p>
          <a:p>
            <a:pPr lvl="2"/>
            <a:r>
              <a:rPr lang="en-US" altLang="en-US" dirty="0"/>
              <a:t>multiple records have same search-key value</a:t>
            </a:r>
          </a:p>
          <a:p>
            <a:pPr lvl="2"/>
            <a:r>
              <a:rPr lang="en-US" altLang="en-US" dirty="0"/>
              <a:t>chosen hash function produces non-uniform distribution of key values</a:t>
            </a:r>
          </a:p>
          <a:p>
            <a:r>
              <a:rPr lang="en-US" altLang="en-US" dirty="0"/>
              <a:t>Although the probability of bucket overflow can be reduced, it cannot be eliminated; it is handled by using </a:t>
            </a:r>
            <a:r>
              <a:rPr lang="en-US" altLang="en-US" b="1" i="1" dirty="0">
                <a:solidFill>
                  <a:srgbClr val="002060"/>
                </a:solidFill>
              </a:rPr>
              <a:t>overflow buckets</a:t>
            </a:r>
            <a:r>
              <a:rPr lang="en-US" altLang="en-US" i="1" dirty="0"/>
              <a:t>.</a:t>
            </a:r>
            <a:endParaRPr lang="en-US" altLang="en-US" dirty="0"/>
          </a:p>
        </p:txBody>
      </p:sp>
    </p:spTree>
    <p:extLst>
      <p:ext uri="{BB962C8B-B14F-4D97-AF65-F5344CB8AC3E}">
        <p14:creationId xmlns:p14="http://schemas.microsoft.com/office/powerpoint/2010/main" val="2979102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5410" name="Rectangle 2">
            <a:extLst>
              <a:ext uri="{FF2B5EF4-FFF2-40B4-BE49-F238E27FC236}">
                <a16:creationId xmlns:a16="http://schemas.microsoft.com/office/drawing/2014/main" id="{DC539456-4AB4-4449-BD6E-4A05722E7939}"/>
              </a:ext>
            </a:extLst>
          </p:cNvPr>
          <p:cNvSpPr>
            <a:spLocks noGrp="1" noChangeArrowheads="1"/>
          </p:cNvSpPr>
          <p:nvPr>
            <p:ph type="title"/>
          </p:nvPr>
        </p:nvSpPr>
        <p:spPr>
          <a:xfrm>
            <a:off x="1525192" y="275555"/>
            <a:ext cx="6268640" cy="342900"/>
          </a:xfrm>
        </p:spPr>
        <p:txBody>
          <a:bodyPr/>
          <a:lstStyle/>
          <a:p>
            <a:pPr>
              <a:defRPr/>
            </a:pPr>
            <a:r>
              <a:rPr lang="en-US" altLang="en-US" dirty="0">
                <a:effectLst>
                  <a:outerShdw blurRad="38100" dist="38100" dir="2700000" algn="tl">
                    <a:srgbClr val="C0C0C0"/>
                  </a:outerShdw>
                </a:effectLst>
              </a:rPr>
              <a:t>Example of Hash File Organization</a:t>
            </a:r>
          </a:p>
        </p:txBody>
      </p:sp>
      <p:sp>
        <p:nvSpPr>
          <p:cNvPr id="106499" name="Rectangle 3">
            <a:extLst>
              <a:ext uri="{FF2B5EF4-FFF2-40B4-BE49-F238E27FC236}">
                <a16:creationId xmlns:a16="http://schemas.microsoft.com/office/drawing/2014/main" id="{D31F5434-B6D2-4FB9-8B66-9D64F5F9F0F0}"/>
              </a:ext>
            </a:extLst>
          </p:cNvPr>
          <p:cNvSpPr>
            <a:spLocks noGrp="1" noChangeArrowheads="1"/>
          </p:cNvSpPr>
          <p:nvPr>
            <p:ph type="body" idx="1"/>
          </p:nvPr>
        </p:nvSpPr>
        <p:spPr>
          <a:xfrm>
            <a:off x="2096695" y="1403739"/>
            <a:ext cx="5599509" cy="2025257"/>
          </a:xfrm>
        </p:spPr>
        <p:txBody>
          <a:bodyPr/>
          <a:lstStyle/>
          <a:p>
            <a:r>
              <a:rPr lang="en-US" altLang="en-US" dirty="0"/>
              <a:t>There are 10 buckets,</a:t>
            </a:r>
          </a:p>
          <a:p>
            <a:r>
              <a:rPr lang="en-US" altLang="en-US" dirty="0"/>
              <a:t>The binary representation of the </a:t>
            </a:r>
            <a:r>
              <a:rPr lang="en-US" altLang="en-US" i="1" dirty="0"/>
              <a:t>I </a:t>
            </a:r>
            <a:r>
              <a:rPr lang="en-US" altLang="en-US" baseline="30000" dirty="0" err="1"/>
              <a:t>th</a:t>
            </a:r>
            <a:r>
              <a:rPr lang="en-US" altLang="en-US" dirty="0"/>
              <a:t> character is assumed to be the integer </a:t>
            </a:r>
            <a:r>
              <a:rPr lang="en-US" altLang="en-US" i="1" dirty="0"/>
              <a:t>i.</a:t>
            </a:r>
            <a:endParaRPr lang="en-US" altLang="en-US" dirty="0"/>
          </a:p>
          <a:p>
            <a:r>
              <a:rPr lang="en-US" altLang="en-US" dirty="0"/>
              <a:t>The hash function returns the sum of the binary representations of the characters modulo 10</a:t>
            </a:r>
          </a:p>
          <a:p>
            <a:pPr lvl="1"/>
            <a:r>
              <a:rPr lang="en-US" altLang="en-US" dirty="0"/>
              <a:t>E.g. h(Music) = 1        h(History) = 2   </a:t>
            </a:r>
            <a:br>
              <a:rPr lang="en-US" altLang="en-US" dirty="0"/>
            </a:br>
            <a:r>
              <a:rPr lang="en-US" altLang="en-US" dirty="0"/>
              <a:t>        h(Physics) =  3   h(Elec. Eng.) = 3</a:t>
            </a:r>
          </a:p>
        </p:txBody>
      </p:sp>
      <p:sp>
        <p:nvSpPr>
          <p:cNvPr id="106500" name="Text Box 4">
            <a:extLst>
              <a:ext uri="{FF2B5EF4-FFF2-40B4-BE49-F238E27FC236}">
                <a16:creationId xmlns:a16="http://schemas.microsoft.com/office/drawing/2014/main" id="{A54A1832-9303-4EA8-9F3B-4B4B751F9A97}"/>
              </a:ext>
            </a:extLst>
          </p:cNvPr>
          <p:cNvSpPr txBox="1">
            <a:spLocks noChangeArrowheads="1"/>
          </p:cNvSpPr>
          <p:nvPr/>
        </p:nvSpPr>
        <p:spPr bwMode="auto">
          <a:xfrm>
            <a:off x="1818085" y="704293"/>
            <a:ext cx="478207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br>
              <a:rPr kumimoji="0" lang="en-US" altLang="en-US" sz="1275" dirty="0">
                <a:solidFill>
                  <a:srgbClr val="000000"/>
                </a:solidFill>
              </a:rPr>
            </a:b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br>
              <a:rPr kumimoji="0" lang="en-US" altLang="en-US" sz="1275" dirty="0">
                <a:solidFill>
                  <a:srgbClr val="000000"/>
                </a:solidFill>
              </a:rPr>
            </a:br>
            <a:r>
              <a:rPr kumimoji="0" lang="en-US" altLang="en-US" sz="1275" dirty="0">
                <a:solidFill>
                  <a:srgbClr val="000000"/>
                </a:solidFill>
              </a:rPr>
              <a:t> (See figure in next slide.)</a:t>
            </a:r>
          </a:p>
        </p:txBody>
      </p:sp>
    </p:spTree>
    <p:extLst>
      <p:ext uri="{BB962C8B-B14F-4D97-AF65-F5344CB8AC3E}">
        <p14:creationId xmlns:p14="http://schemas.microsoft.com/office/powerpoint/2010/main" val="424192916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915" y="991315"/>
            <a:ext cx="3892595" cy="3315914"/>
          </a:xfrm>
          <a:prstGeom prst="rect">
            <a:avLst/>
          </a:prstGeom>
        </p:spPr>
      </p:pic>
    </p:spTree>
    <p:extLst>
      <p:ext uri="{BB962C8B-B14F-4D97-AF65-F5344CB8AC3E}">
        <p14:creationId xmlns:p14="http://schemas.microsoft.com/office/powerpoint/2010/main" val="33359148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1586-17B2-4D51-A701-D7FE0A2AF590}"/>
              </a:ext>
            </a:extLst>
          </p:cNvPr>
          <p:cNvSpPr>
            <a:spLocks noGrp="1"/>
          </p:cNvSpPr>
          <p:nvPr>
            <p:ph type="title"/>
          </p:nvPr>
        </p:nvSpPr>
        <p:spPr/>
        <p:txBody>
          <a:bodyPr/>
          <a:lstStyle/>
          <a:p>
            <a:pPr>
              <a:defRPr/>
            </a:pPr>
            <a:r>
              <a:rPr lang="en-IN" dirty="0"/>
              <a:t>Dynamic Hashing</a:t>
            </a:r>
          </a:p>
        </p:txBody>
      </p:sp>
      <p:sp>
        <p:nvSpPr>
          <p:cNvPr id="122883" name="Content Placeholder 2">
            <a:extLst>
              <a:ext uri="{FF2B5EF4-FFF2-40B4-BE49-F238E27FC236}">
                <a16:creationId xmlns:a16="http://schemas.microsoft.com/office/drawing/2014/main" id="{D631710E-935B-49D2-ABC2-3AA06A6A8EA4}"/>
              </a:ext>
            </a:extLst>
          </p:cNvPr>
          <p:cNvSpPr>
            <a:spLocks noGrp="1" noChangeArrowheads="1"/>
          </p:cNvSpPr>
          <p:nvPr>
            <p:ph idx="1"/>
          </p:nvPr>
        </p:nvSpPr>
        <p:spPr>
          <a:xfrm>
            <a:off x="1768876" y="800747"/>
            <a:ext cx="5760177" cy="3947602"/>
          </a:xfrm>
        </p:spPr>
        <p:txBody>
          <a:bodyPr/>
          <a:lstStyle/>
          <a:p>
            <a:r>
              <a:rPr lang="en-IN" altLang="en-US" dirty="0"/>
              <a:t>Periodic rehashing</a:t>
            </a:r>
          </a:p>
          <a:p>
            <a:pPr lvl="1"/>
            <a:r>
              <a:rPr lang="en-IN" altLang="en-US" dirty="0"/>
              <a:t>If number of entries in a hash table becomes (say) 1.5 times size of hash table, </a:t>
            </a:r>
          </a:p>
          <a:p>
            <a:pPr lvl="2"/>
            <a:r>
              <a:rPr lang="en-IN" altLang="en-US" dirty="0"/>
              <a:t>create new hash table of size  (say) 2 times the size of the previous hash table</a:t>
            </a:r>
          </a:p>
          <a:p>
            <a:pPr lvl="2"/>
            <a:r>
              <a:rPr lang="en-IN" altLang="en-US" dirty="0"/>
              <a:t>Rehash all entries to new table</a:t>
            </a:r>
          </a:p>
          <a:p>
            <a:r>
              <a:rPr lang="en-IN" altLang="en-US" dirty="0"/>
              <a:t>Linear Hashing</a:t>
            </a:r>
          </a:p>
          <a:p>
            <a:pPr lvl="1"/>
            <a:r>
              <a:rPr lang="en-IN" altLang="en-US" dirty="0"/>
              <a:t>Do rehashing in an incremental manner</a:t>
            </a:r>
          </a:p>
          <a:p>
            <a:r>
              <a:rPr lang="en-IN" altLang="en-US" dirty="0"/>
              <a:t>Extendable Hashing</a:t>
            </a:r>
          </a:p>
          <a:p>
            <a:pPr lvl="1"/>
            <a:r>
              <a:rPr lang="en-IN" altLang="en-US" dirty="0"/>
              <a:t>Tailored to disk based hashing, with buckets shared by multiple hash values</a:t>
            </a:r>
          </a:p>
          <a:p>
            <a:pPr lvl="1"/>
            <a:r>
              <a:rPr lang="en-IN" altLang="en-US" dirty="0"/>
              <a:t>Doubling of # of entries in hash table, without doubling # of buckets</a:t>
            </a:r>
          </a:p>
        </p:txBody>
      </p:sp>
    </p:spTree>
    <p:extLst>
      <p:ext uri="{BB962C8B-B14F-4D97-AF65-F5344CB8AC3E}">
        <p14:creationId xmlns:p14="http://schemas.microsoft.com/office/powerpoint/2010/main" val="36751698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a:extLst>
              <a:ext uri="{FF2B5EF4-FFF2-40B4-BE49-F238E27FC236}">
                <a16:creationId xmlns:a16="http://schemas.microsoft.com/office/drawing/2014/main" id="{C6973200-5778-4C3E-B831-BA4D4B58291E}"/>
              </a:ext>
            </a:extLst>
          </p:cNvPr>
          <p:cNvSpPr>
            <a:spLocks noGrp="1" noChangeArrowheads="1"/>
          </p:cNvSpPr>
          <p:nvPr>
            <p:ph type="title"/>
          </p:nvPr>
        </p:nvSpPr>
        <p:spPr>
          <a:xfrm>
            <a:off x="1419225" y="171450"/>
            <a:ext cx="6815138" cy="342900"/>
          </a:xfrm>
        </p:spPr>
        <p:txBody>
          <a:bodyPr/>
          <a:lstStyle/>
          <a:p>
            <a:pPr>
              <a:defRPr/>
            </a:pPr>
            <a:r>
              <a:rPr lang="en-US" altLang="en-US">
                <a:effectLst>
                  <a:outerShdw blurRad="38100" dist="38100" dir="2700000" algn="tl">
                    <a:srgbClr val="C0C0C0"/>
                  </a:outerShdw>
                </a:effectLst>
              </a:rPr>
              <a:t>Comparison of Ordered Indexing and Hashing</a:t>
            </a:r>
          </a:p>
        </p:txBody>
      </p:sp>
      <p:sp>
        <p:nvSpPr>
          <p:cNvPr id="123907" name="Rectangle 3">
            <a:extLst>
              <a:ext uri="{FF2B5EF4-FFF2-40B4-BE49-F238E27FC236}">
                <a16:creationId xmlns:a16="http://schemas.microsoft.com/office/drawing/2014/main" id="{5748324B-2425-4374-8C0E-BD482CFCFBD9}"/>
              </a:ext>
            </a:extLst>
          </p:cNvPr>
          <p:cNvSpPr>
            <a:spLocks noGrp="1" noChangeArrowheads="1"/>
          </p:cNvSpPr>
          <p:nvPr>
            <p:ph type="body" idx="1"/>
          </p:nvPr>
        </p:nvSpPr>
        <p:spPr>
          <a:xfrm>
            <a:off x="1788851" y="820342"/>
            <a:ext cx="5712781" cy="3677840"/>
          </a:xfrm>
        </p:spPr>
        <p:txBody>
          <a:bodyPr/>
          <a:lstStyle/>
          <a:p>
            <a:r>
              <a:rPr lang="en-US" altLang="en-US" dirty="0"/>
              <a:t>Cost of periodic re-organization</a:t>
            </a:r>
          </a:p>
          <a:p>
            <a:r>
              <a:rPr lang="en-US" altLang="en-US" dirty="0"/>
              <a:t>Relative frequency of insertions and deletions</a:t>
            </a:r>
          </a:p>
          <a:p>
            <a:r>
              <a:rPr lang="en-US" altLang="en-US" dirty="0"/>
              <a:t>Is it desirable to optimize average access time at the expense of worst-case access time?</a:t>
            </a:r>
          </a:p>
          <a:p>
            <a:r>
              <a:rPr lang="en-US" altLang="en-US" dirty="0"/>
              <a:t>Expected type of queries:</a:t>
            </a:r>
          </a:p>
          <a:p>
            <a:pPr lvl="1"/>
            <a:r>
              <a:rPr lang="en-US" altLang="en-US" dirty="0"/>
              <a:t>Hashing is generally better at retrieving records having a specified value of the key.</a:t>
            </a:r>
          </a:p>
          <a:p>
            <a:pPr lvl="1"/>
            <a:r>
              <a:rPr lang="en-US" altLang="en-US" dirty="0"/>
              <a:t>If range queries are common, ordered indices are to be preferred</a:t>
            </a:r>
          </a:p>
          <a:p>
            <a:r>
              <a:rPr lang="en-US" altLang="en-US" dirty="0"/>
              <a:t>In practice:</a:t>
            </a:r>
          </a:p>
          <a:p>
            <a:pPr lvl="1"/>
            <a:r>
              <a:rPr lang="en-US" altLang="en-US" dirty="0"/>
              <a:t>PostgreSQL supports hash indices, but discourages use due to poor performance</a:t>
            </a:r>
          </a:p>
          <a:p>
            <a:pPr lvl="1"/>
            <a:r>
              <a:rPr lang="en-US" altLang="en-US" dirty="0"/>
              <a:t>Oracle supports static hash organization, but not hash indices</a:t>
            </a:r>
          </a:p>
          <a:p>
            <a:pPr lvl="1"/>
            <a:r>
              <a:rPr lang="en-US" altLang="en-US" dirty="0" err="1"/>
              <a:t>SQLServer</a:t>
            </a:r>
            <a:r>
              <a:rPr lang="en-US" altLang="en-US" dirty="0"/>
              <a:t> supports only B</a:t>
            </a:r>
            <a:r>
              <a:rPr lang="en-US" altLang="en-US" baseline="30000" dirty="0"/>
              <a:t>+</a:t>
            </a:r>
            <a:r>
              <a:rPr lang="en-US" altLang="en-US" dirty="0"/>
              <a:t>-trees</a:t>
            </a:r>
          </a:p>
        </p:txBody>
      </p:sp>
    </p:spTree>
    <p:extLst>
      <p:ext uri="{BB962C8B-B14F-4D97-AF65-F5344CB8AC3E}">
        <p14:creationId xmlns:p14="http://schemas.microsoft.com/office/powerpoint/2010/main" val="3736295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a:extLst>
              <a:ext uri="{FF2B5EF4-FFF2-40B4-BE49-F238E27FC236}">
                <a16:creationId xmlns:a16="http://schemas.microsoft.com/office/drawing/2014/main" id="{2C9F485D-F4F8-4455-9371-C52B178D54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Multiple-Key Access</a:t>
            </a:r>
          </a:p>
        </p:txBody>
      </p:sp>
      <p:sp>
        <p:nvSpPr>
          <p:cNvPr id="1411075" name="Rectangle 3">
            <a:extLst>
              <a:ext uri="{FF2B5EF4-FFF2-40B4-BE49-F238E27FC236}">
                <a16:creationId xmlns:a16="http://schemas.microsoft.com/office/drawing/2014/main" id="{D9D8D23E-D0D5-474D-899D-518B5857DB5B}"/>
              </a:ext>
            </a:extLst>
          </p:cNvPr>
          <p:cNvSpPr>
            <a:spLocks noGrp="1" noChangeArrowheads="1"/>
          </p:cNvSpPr>
          <p:nvPr>
            <p:ph type="body" idx="1"/>
          </p:nvPr>
        </p:nvSpPr>
        <p:spPr>
          <a:xfrm>
            <a:off x="1764506" y="826294"/>
            <a:ext cx="5715000" cy="3486150"/>
          </a:xfrm>
        </p:spPr>
        <p:txBody>
          <a:bodyPr/>
          <a:lstStyle/>
          <a:p>
            <a:pPr>
              <a:lnSpc>
                <a:spcPct val="90000"/>
              </a:lnSpc>
            </a:pPr>
            <a:r>
              <a:rPr lang="en-US" altLang="en-US" dirty="0"/>
              <a:t>Use multiple indices for certain types of queries.</a:t>
            </a:r>
          </a:p>
          <a:p>
            <a:pPr>
              <a:lnSpc>
                <a:spcPct val="90000"/>
              </a:lnSpc>
            </a:pPr>
            <a:r>
              <a:rPr lang="en-US" altLang="en-US" dirty="0"/>
              <a:t>Example: </a:t>
            </a:r>
          </a:p>
          <a:p>
            <a:pPr lvl="1">
              <a:lnSpc>
                <a:spcPct val="90000"/>
              </a:lnSpc>
              <a:buFont typeface="Monotype Sorts" pitchFamily="-65" charset="2"/>
              <a:buNone/>
            </a:pPr>
            <a:r>
              <a:rPr lang="en-US" altLang="en-US" b="1" dirty="0"/>
              <a:t>select </a:t>
            </a:r>
            <a:r>
              <a:rPr lang="en-US" altLang="en-US" i="1" dirty="0"/>
              <a:t>ID</a:t>
            </a:r>
          </a:p>
          <a:p>
            <a:pPr lvl="1">
              <a:lnSpc>
                <a:spcPct val="90000"/>
              </a:lnSpc>
              <a:buFont typeface="Monotype Sorts" pitchFamily="-65" charset="2"/>
              <a:buNone/>
            </a:pPr>
            <a:r>
              <a:rPr lang="en-US" altLang="en-US" b="1" dirty="0"/>
              <a:t>from</a:t>
            </a:r>
            <a:r>
              <a:rPr lang="en-US" altLang="en-US" i="1" dirty="0"/>
              <a:t> instructor</a:t>
            </a:r>
          </a:p>
          <a:p>
            <a:pPr lvl="1">
              <a:lnSpc>
                <a:spcPct val="90000"/>
              </a:lnSpc>
              <a:buFont typeface="Monotype Sorts" pitchFamily="-65" charset="2"/>
              <a:buNone/>
            </a:pP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 salary</a:t>
            </a:r>
            <a:r>
              <a:rPr lang="en-US" altLang="ja-JP" dirty="0"/>
              <a:t> = 80000</a:t>
            </a:r>
          </a:p>
          <a:p>
            <a:pPr>
              <a:lnSpc>
                <a:spcPct val="90000"/>
              </a:lnSpc>
            </a:pPr>
            <a:r>
              <a:rPr lang="en-US" altLang="en-US" dirty="0"/>
              <a:t>Possible strategies for processing query using indices on single attributes:</a:t>
            </a:r>
          </a:p>
          <a:p>
            <a:pPr lvl="1">
              <a:lnSpc>
                <a:spcPct val="90000"/>
              </a:lnSpc>
              <a:buFont typeface="Monotype Sorts" pitchFamily="-65" charset="2"/>
              <a:buNone/>
            </a:pPr>
            <a:r>
              <a:rPr lang="en-US" altLang="en-US" dirty="0"/>
              <a:t>1.	Use index on </a:t>
            </a:r>
            <a:r>
              <a:rPr lang="en-US" altLang="en-US" i="1" dirty="0"/>
              <a:t>dept_name </a:t>
            </a:r>
            <a:r>
              <a:rPr lang="en-US" altLang="en-US" dirty="0"/>
              <a:t>to find instructors with department name Finance; test </a:t>
            </a:r>
            <a:r>
              <a:rPr lang="en-US" altLang="en-US" i="1" dirty="0"/>
              <a:t>salary = 80000 </a:t>
            </a:r>
          </a:p>
          <a:p>
            <a:pPr lvl="1">
              <a:lnSpc>
                <a:spcPct val="90000"/>
              </a:lnSpc>
              <a:buFont typeface="Monotype Sorts" pitchFamily="-65" charset="2"/>
              <a:buNone/>
            </a:pPr>
            <a:r>
              <a:rPr lang="en-US" altLang="en-US" i="1" dirty="0"/>
              <a:t>2.	</a:t>
            </a:r>
            <a:r>
              <a:rPr lang="en-US" altLang="en-US" dirty="0"/>
              <a:t>Use index</a:t>
            </a:r>
            <a:r>
              <a:rPr lang="en-US" altLang="en-US" i="1" dirty="0"/>
              <a:t> </a:t>
            </a:r>
            <a:r>
              <a:rPr lang="en-US" altLang="en-US" dirty="0"/>
              <a:t>on</a:t>
            </a:r>
            <a:r>
              <a:rPr lang="en-US" altLang="en-US" i="1" dirty="0"/>
              <a:t> salary </a:t>
            </a:r>
            <a:r>
              <a:rPr lang="en-US" altLang="en-US" dirty="0"/>
              <a:t>to find instructors with a salary of $80000; test</a:t>
            </a:r>
            <a:r>
              <a:rPr lang="en-US" altLang="en-US" i="1" dirty="0"/>
              <a:t> dept_name = </a:t>
            </a:r>
            <a:r>
              <a:rPr lang="ja-JP" altLang="en-US" dirty="0"/>
              <a:t>“</a:t>
            </a:r>
            <a:r>
              <a:rPr lang="en-US" altLang="ja-JP" dirty="0"/>
              <a:t>Finance</a:t>
            </a:r>
            <a:r>
              <a:rPr lang="ja-JP" altLang="en-US" dirty="0"/>
              <a:t>”</a:t>
            </a:r>
            <a:r>
              <a:rPr lang="en-US" altLang="ja-JP" dirty="0"/>
              <a:t>.</a:t>
            </a:r>
          </a:p>
          <a:p>
            <a:pPr lvl="1">
              <a:lnSpc>
                <a:spcPct val="90000"/>
              </a:lnSpc>
              <a:buFont typeface="Monotype Sorts" pitchFamily="-65" charset="2"/>
              <a:buNone/>
            </a:pPr>
            <a:r>
              <a:rPr lang="en-US" altLang="en-US" dirty="0"/>
              <a:t>3.	Use </a:t>
            </a:r>
            <a:r>
              <a:rPr lang="en-US" altLang="en-US" i="1" dirty="0"/>
              <a:t>dept_name </a:t>
            </a:r>
            <a:r>
              <a:rPr lang="en-US" altLang="en-US" dirty="0"/>
              <a:t>index to find pointers to all records pertaining to the </a:t>
            </a:r>
            <a:r>
              <a:rPr lang="ja-JP" altLang="en-US" dirty="0"/>
              <a:t>“</a:t>
            </a:r>
            <a:r>
              <a:rPr lang="en-US" altLang="ja-JP" dirty="0"/>
              <a:t>Finance</a:t>
            </a:r>
            <a:r>
              <a:rPr lang="ja-JP" altLang="en-US" dirty="0"/>
              <a:t>”</a:t>
            </a:r>
            <a:r>
              <a:rPr lang="en-US" altLang="ja-JP" dirty="0"/>
              <a:t> department.  Similarly use index on </a:t>
            </a:r>
            <a:r>
              <a:rPr lang="en-US" altLang="ja-JP" i="1" dirty="0"/>
              <a:t>salary</a:t>
            </a:r>
            <a:r>
              <a:rPr lang="en-US" altLang="ja-JP" dirty="0"/>
              <a:t>.  Take intersection of both sets of pointers obtained.</a:t>
            </a:r>
            <a:endParaRPr lang="en-US" altLang="en-US" dirty="0"/>
          </a:p>
        </p:txBody>
      </p:sp>
    </p:spTree>
    <p:extLst>
      <p:ext uri="{BB962C8B-B14F-4D97-AF65-F5344CB8AC3E}">
        <p14:creationId xmlns:p14="http://schemas.microsoft.com/office/powerpoint/2010/main" val="203977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Composite search keys</a:t>
            </a:r>
            <a:r>
              <a:rPr lang="en-US" altLang="en-US" dirty="0">
                <a:solidFill>
                  <a:srgbClr val="002060"/>
                </a:solidFill>
              </a:rPr>
              <a:t> </a:t>
            </a:r>
            <a:r>
              <a:rPr lang="en-US" altLang="en-US" dirty="0"/>
              <a:t>are search keys containing more than one attribute</a:t>
            </a:r>
          </a:p>
          <a:p>
            <a:pPr lvl="1"/>
            <a:r>
              <a:rPr lang="en-US" altLang="en-US" dirty="0"/>
              <a:t>E.g., (</a:t>
            </a:r>
            <a:r>
              <a:rPr lang="en-US" altLang="en-US" i="1" dirty="0"/>
              <a:t>dept_name, salary</a:t>
            </a:r>
            <a:r>
              <a:rPr lang="en-US" altLang="en-US" dirty="0"/>
              <a:t>)</a:t>
            </a:r>
          </a:p>
          <a:p>
            <a:r>
              <a:rPr lang="en-US" altLang="en-US" dirty="0"/>
              <a:t>Lexicographic ordering: (a</a:t>
            </a:r>
            <a:r>
              <a:rPr lang="en-US" altLang="en-US" baseline="-25000" dirty="0"/>
              <a:t>1</a:t>
            </a:r>
            <a:r>
              <a:rPr lang="en-US" altLang="en-US" dirty="0"/>
              <a:t>, a</a:t>
            </a:r>
            <a:r>
              <a:rPr lang="en-US" altLang="en-US" baseline="-25000" dirty="0"/>
              <a:t>2</a:t>
            </a:r>
            <a:r>
              <a:rPr lang="en-US" altLang="en-US" dirty="0"/>
              <a:t>) &lt; (b</a:t>
            </a:r>
            <a:r>
              <a:rPr lang="en-US" altLang="en-US" baseline="-25000" dirty="0"/>
              <a:t>1</a:t>
            </a:r>
            <a:r>
              <a:rPr lang="en-US" altLang="en-US" dirty="0"/>
              <a:t>, b</a:t>
            </a:r>
            <a:r>
              <a:rPr lang="en-US" altLang="en-US" baseline="-25000" dirty="0"/>
              <a:t>2</a:t>
            </a:r>
            <a:r>
              <a:rPr lang="en-US" altLang="en-US" dirty="0"/>
              <a:t>) if either </a:t>
            </a:r>
          </a:p>
          <a:p>
            <a:pPr lvl="1"/>
            <a:r>
              <a:rPr lang="en-US" altLang="en-US" dirty="0"/>
              <a:t>a</a:t>
            </a:r>
            <a:r>
              <a:rPr lang="en-US" altLang="en-US" baseline="-25000" dirty="0"/>
              <a:t>1</a:t>
            </a:r>
            <a:r>
              <a:rPr lang="en-US" altLang="en-US" dirty="0"/>
              <a:t> &lt; b</a:t>
            </a:r>
            <a:r>
              <a:rPr lang="en-US" altLang="en-US" baseline="-25000" dirty="0"/>
              <a:t>1</a:t>
            </a:r>
            <a:r>
              <a:rPr lang="en-US" altLang="en-US" dirty="0"/>
              <a:t>, or </a:t>
            </a:r>
          </a:p>
          <a:p>
            <a:pPr lvl="1"/>
            <a:r>
              <a:rPr lang="en-US" altLang="en-US" dirty="0"/>
              <a:t>a</a:t>
            </a:r>
            <a:r>
              <a:rPr lang="en-US" altLang="en-US" baseline="-25000" dirty="0"/>
              <a:t>1</a:t>
            </a:r>
            <a:r>
              <a:rPr lang="en-US" altLang="en-US" dirty="0"/>
              <a:t>=b</a:t>
            </a:r>
            <a:r>
              <a:rPr lang="en-US" altLang="en-US" baseline="-25000" dirty="0"/>
              <a:t>1</a:t>
            </a:r>
            <a:r>
              <a:rPr lang="en-US" altLang="en-US" dirty="0"/>
              <a:t> and  a</a:t>
            </a:r>
            <a:r>
              <a:rPr lang="en-US" altLang="en-US" baseline="-25000" dirty="0"/>
              <a:t>2</a:t>
            </a:r>
            <a:r>
              <a:rPr lang="en-US" altLang="en-US" dirty="0"/>
              <a:t> &lt; b</a:t>
            </a:r>
            <a:r>
              <a:rPr lang="en-US" altLang="en-US" baseline="-25000" dirty="0"/>
              <a:t>2</a:t>
            </a:r>
          </a:p>
        </p:txBody>
      </p:sp>
    </p:spTree>
    <p:extLst>
      <p:ext uri="{BB962C8B-B14F-4D97-AF65-F5344CB8AC3E}">
        <p14:creationId xmlns:p14="http://schemas.microsoft.com/office/powerpoint/2010/main" val="28115961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1"/>
          </p:nvPr>
        </p:nvSpPr>
        <p:spPr>
          <a:xfrm>
            <a:off x="1944295" y="1425176"/>
            <a:ext cx="5600700" cy="3102769"/>
          </a:xfrm>
        </p:spPr>
        <p:txBody>
          <a:bodyPr/>
          <a:lstStyle/>
          <a:p>
            <a:r>
              <a:rPr lang="en-US" altLang="en-US" dirty="0"/>
              <a:t> With the </a:t>
            </a:r>
            <a:r>
              <a:rPr lang="en-US" altLang="en-US" b="1" dirty="0"/>
              <a:t>where</a:t>
            </a:r>
            <a:r>
              <a:rPr lang="en-US" altLang="en-US" dirty="0"/>
              <a:t> clause</a:t>
            </a:r>
            <a:br>
              <a:rPr lang="en-US" altLang="en-US" dirty="0"/>
            </a:br>
            <a:r>
              <a:rPr lang="en-US" altLang="en-US" dirty="0"/>
              <a:t>           </a:t>
            </a:r>
            <a:r>
              <a:rPr lang="en-US" altLang="en-US" b="1" dirty="0"/>
              <a:t>where</a:t>
            </a:r>
            <a:r>
              <a:rPr lang="en-US" altLang="en-US" i="1" dirty="0"/>
              <a:t> dept_name =</a:t>
            </a:r>
            <a:r>
              <a:rPr lang="en-US" altLang="en-US" dirty="0"/>
              <a: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salary = </a:t>
            </a:r>
            <a:r>
              <a:rPr lang="en-US" altLang="ja-JP" dirty="0"/>
              <a:t>80000</a:t>
            </a:r>
            <a:br>
              <a:rPr lang="en-US" altLang="ja-JP" dirty="0"/>
            </a:br>
            <a:r>
              <a:rPr lang="en-US" altLang="ja-JP" dirty="0"/>
              <a:t>the index on (</a:t>
            </a:r>
            <a:r>
              <a:rPr lang="en-US" altLang="ja-JP" i="1" dirty="0"/>
              <a:t>dept_name, salary</a:t>
            </a:r>
            <a:r>
              <a:rPr lang="en-US" altLang="ja-JP" dirty="0"/>
              <a:t>) can be used to fetch only records that satisfy both conditions.</a:t>
            </a:r>
          </a:p>
          <a:p>
            <a:pPr lvl="1"/>
            <a:r>
              <a:rPr lang="en-US" altLang="en-US" dirty="0"/>
              <a:t>Using separate indices in less efficient — we may fetch many records (or pointers) that satisfy only one of the conditions.</a:t>
            </a:r>
          </a:p>
          <a:p>
            <a:r>
              <a:rPr lang="en-US" altLang="en-US" dirty="0"/>
              <a:t>Can also efficiently handle </a:t>
            </a:r>
            <a:br>
              <a:rPr lang="en-US" altLang="en-US" dirty="0"/>
            </a:br>
            <a:r>
              <a:rPr lang="en-US" altLang="en-US" dirty="0"/>
              <a:t>           </a:t>
            </a:r>
            <a:r>
              <a:rPr lang="en-US" altLang="en-US" b="1" dirty="0"/>
              <a:t>where</a:t>
            </a:r>
            <a:r>
              <a:rPr lang="en-US" altLang="en-US" i="1" dirty="0"/>
              <a:t> dept_name</a:t>
            </a:r>
            <a:r>
              <a:rPr lang="en-US" altLang="en-US" dirty="0"/>
              <a:t> = </a:t>
            </a:r>
            <a:r>
              <a:rPr lang="ja-JP" altLang="en-US" dirty="0"/>
              <a:t>“</a:t>
            </a:r>
            <a:r>
              <a:rPr lang="en-US" altLang="ja-JP" dirty="0"/>
              <a:t>Finance</a:t>
            </a:r>
            <a:r>
              <a:rPr lang="ja-JP" altLang="en-US" dirty="0"/>
              <a:t>”</a:t>
            </a:r>
            <a:r>
              <a:rPr lang="en-US" altLang="ja-JP" dirty="0"/>
              <a:t> </a:t>
            </a:r>
            <a:r>
              <a:rPr lang="en-US" altLang="ja-JP" b="1" dirty="0"/>
              <a:t>and </a:t>
            </a:r>
            <a:r>
              <a:rPr lang="en-US" altLang="ja-JP" i="1" dirty="0"/>
              <a:t>salary </a:t>
            </a:r>
            <a:r>
              <a:rPr lang="en-US" altLang="ja-JP" dirty="0"/>
              <a:t>&lt; 80000</a:t>
            </a:r>
          </a:p>
          <a:p>
            <a:r>
              <a:rPr lang="en-US" altLang="en-US" dirty="0"/>
              <a:t>But cannot efficiently handle</a:t>
            </a:r>
            <a:br>
              <a:rPr lang="en-US" altLang="en-US" dirty="0"/>
            </a:br>
            <a:r>
              <a:rPr lang="en-US" altLang="en-US" dirty="0"/>
              <a:t>          </a:t>
            </a:r>
            <a:r>
              <a:rPr lang="en-US" altLang="en-US" b="1" dirty="0"/>
              <a:t>where</a:t>
            </a:r>
            <a:r>
              <a:rPr lang="en-US" altLang="en-US" i="1" dirty="0"/>
              <a:t> dept_name </a:t>
            </a:r>
            <a:r>
              <a:rPr lang="en-US" altLang="en-US" dirty="0"/>
              <a:t>&lt; </a:t>
            </a:r>
            <a:r>
              <a:rPr lang="ja-JP" altLang="en-US" dirty="0"/>
              <a:t>“</a:t>
            </a:r>
            <a:r>
              <a:rPr lang="en-US" altLang="ja-JP" dirty="0"/>
              <a:t>Finance</a:t>
            </a:r>
            <a:r>
              <a:rPr lang="ja-JP" altLang="en-US" dirty="0"/>
              <a:t>”</a:t>
            </a:r>
            <a:r>
              <a:rPr lang="en-US" altLang="ja-JP" dirty="0"/>
              <a:t> </a:t>
            </a:r>
            <a:r>
              <a:rPr lang="en-US" altLang="ja-JP" b="1" dirty="0"/>
              <a:t>and</a:t>
            </a:r>
            <a:r>
              <a:rPr lang="en-US" altLang="ja-JP" dirty="0"/>
              <a:t> </a:t>
            </a:r>
            <a:r>
              <a:rPr lang="en-US" altLang="ja-JP" i="1" dirty="0"/>
              <a:t>balance = </a:t>
            </a:r>
            <a:r>
              <a:rPr lang="en-US" altLang="ja-JP" dirty="0"/>
              <a:t>80000</a:t>
            </a:r>
          </a:p>
          <a:p>
            <a:pPr lvl="1"/>
            <a:r>
              <a:rPr lang="en-US" altLang="en-US" dirty="0"/>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1818085" y="872051"/>
            <a:ext cx="5501879"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tabLst>
                <a:tab pos="2165350" algn="l"/>
              </a:tabLst>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tabLst>
                <a:tab pos="2165350"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2165350"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2165350"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2165350" algn="l"/>
              </a:tabLst>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tabLst>
                <a:tab pos="1624013" algn="l"/>
              </a:tabLst>
            </a:pPr>
            <a:r>
              <a:rPr kumimoji="0" lang="en-US" altLang="en-US" sz="1275" dirty="0">
                <a:solidFill>
                  <a:srgbClr val="000000"/>
                </a:solidFill>
              </a:rPr>
              <a:t>Suppose we have an index on combined search-key</a:t>
            </a:r>
          </a:p>
          <a:p>
            <a:pPr defTabSz="685800" eaLnBrk="0" hangingPunct="0">
              <a:spcBef>
                <a:spcPct val="0"/>
              </a:spcBef>
              <a:buClrTx/>
              <a:buSzTx/>
              <a:buNone/>
              <a:tabLst>
                <a:tab pos="1624013" algn="l"/>
              </a:tabLst>
            </a:pPr>
            <a:r>
              <a:rPr kumimoji="0" lang="en-US" altLang="en-US" sz="1275" dirty="0">
                <a:solidFill>
                  <a:srgbClr val="000000"/>
                </a:solidFill>
              </a:rPr>
              <a:t>	(</a:t>
            </a:r>
            <a:r>
              <a:rPr kumimoji="0" lang="en-US" altLang="en-US" sz="1275" i="1" dirty="0">
                <a:solidFill>
                  <a:srgbClr val="000000"/>
                </a:solidFill>
              </a:rPr>
              <a:t>dept_name, salary</a:t>
            </a:r>
            <a:r>
              <a:rPr kumimoji="0" lang="en-US" altLang="en-US" sz="1275" dirty="0">
                <a:solidFill>
                  <a:srgbClr val="000000"/>
                </a:solidFill>
              </a:rPr>
              <a:t>).</a:t>
            </a:r>
          </a:p>
        </p:txBody>
      </p:sp>
    </p:spTree>
    <p:extLst>
      <p:ext uri="{BB962C8B-B14F-4D97-AF65-F5344CB8AC3E}">
        <p14:creationId xmlns:p14="http://schemas.microsoft.com/office/powerpoint/2010/main" val="28613589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1"/>
          </p:nvPr>
        </p:nvSpPr>
        <p:spPr>
          <a:xfrm>
            <a:off x="1768876" y="800747"/>
            <a:ext cx="5760177" cy="3947602"/>
          </a:xfrm>
        </p:spPr>
        <p:txBody>
          <a:bodyPr/>
          <a:lstStyle/>
          <a:p>
            <a:r>
              <a:rPr lang="en-US" altLang="en-US" b="1" dirty="0">
                <a:solidFill>
                  <a:srgbClr val="002060"/>
                </a:solidFill>
              </a:rPr>
              <a:t>Covering indices</a:t>
            </a:r>
          </a:p>
          <a:p>
            <a:pPr lvl="1"/>
            <a:r>
              <a:rPr lang="en-US" altLang="en-US" dirty="0"/>
              <a:t>Add extra attributes to index so (some) queries can avoid fetching the actual records</a:t>
            </a:r>
          </a:p>
          <a:p>
            <a:pPr lvl="1"/>
            <a:r>
              <a:rPr lang="en-US" altLang="en-US" dirty="0"/>
              <a:t>Store extra attributes only at leaf</a:t>
            </a:r>
          </a:p>
          <a:p>
            <a:pPr lvl="2"/>
            <a:r>
              <a:rPr lang="en-US" altLang="en-US" dirty="0"/>
              <a:t>Why?</a:t>
            </a:r>
          </a:p>
          <a:p>
            <a:r>
              <a:rPr lang="en-US" altLang="en-US" dirty="0"/>
              <a:t>Particularly useful for secondary indices </a:t>
            </a:r>
          </a:p>
          <a:p>
            <a:pPr lvl="1"/>
            <a:r>
              <a:rPr lang="en-US" altLang="en-US" dirty="0"/>
              <a:t>Why?</a:t>
            </a:r>
          </a:p>
          <a:p>
            <a:endParaRPr lang="en-US" altLang="en-US" dirty="0"/>
          </a:p>
        </p:txBody>
      </p:sp>
    </p:spTree>
    <p:extLst>
      <p:ext uri="{BB962C8B-B14F-4D97-AF65-F5344CB8AC3E}">
        <p14:creationId xmlns:p14="http://schemas.microsoft.com/office/powerpoint/2010/main" val="6188354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dirty="0"/>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1768876" y="800747"/>
            <a:ext cx="5739413" cy="3947602"/>
          </a:xfrm>
        </p:spPr>
        <p:txBody>
          <a:bodyPr/>
          <a:lstStyle/>
          <a:p>
            <a:r>
              <a:rPr lang="en-IN" dirty="0"/>
              <a:t>Example</a:t>
            </a:r>
            <a:br>
              <a:rPr lang="en-IN" b="1" dirty="0"/>
            </a:br>
            <a:r>
              <a:rPr lang="en-IN" b="1" dirty="0"/>
              <a:t>  </a:t>
            </a:r>
            <a:r>
              <a:rPr lang="en-IN" b="1" dirty="0">
                <a:solidFill>
                  <a:srgbClr val="002060"/>
                </a:solidFill>
              </a:rPr>
              <a:t>create index</a:t>
            </a:r>
            <a:r>
              <a:rPr lang="en-IN" dirty="0">
                <a:solidFill>
                  <a:srgbClr val="002060"/>
                </a:solidFill>
              </a:rPr>
              <a:t> </a:t>
            </a:r>
            <a:r>
              <a:rPr lang="en-IN" i="1" dirty="0" err="1"/>
              <a:t>takes_pk</a:t>
            </a:r>
            <a:r>
              <a:rPr lang="en-IN" dirty="0"/>
              <a:t> </a:t>
            </a:r>
            <a:r>
              <a:rPr lang="en-IN" b="1" dirty="0">
                <a:solidFill>
                  <a:srgbClr val="002060"/>
                </a:solidFill>
              </a:rPr>
              <a:t>on</a:t>
            </a:r>
            <a:r>
              <a:rPr lang="en-IN" dirty="0"/>
              <a:t> </a:t>
            </a:r>
            <a:r>
              <a:rPr lang="en-IN" i="1" dirty="0"/>
              <a:t>takes</a:t>
            </a:r>
            <a:r>
              <a:rPr lang="en-IN" dirty="0"/>
              <a:t> (</a:t>
            </a:r>
            <a:r>
              <a:rPr lang="en-IN" i="1" dirty="0" err="1"/>
              <a:t>ID,course_ID</a:t>
            </a:r>
            <a:r>
              <a:rPr lang="en-IN" i="1" dirty="0"/>
              <a:t>, year, semester, section</a:t>
            </a:r>
            <a:r>
              <a:rPr lang="en-IN" dirty="0"/>
              <a:t>)</a:t>
            </a:r>
            <a:br>
              <a:rPr lang="en-IN" dirty="0"/>
            </a:br>
            <a:r>
              <a:rPr lang="en-US" dirty="0"/>
              <a:t>  </a:t>
            </a:r>
            <a:r>
              <a:rPr lang="en-US" altLang="en-US" b="1" dirty="0">
                <a:solidFill>
                  <a:srgbClr val="002060"/>
                </a:solidFill>
              </a:rPr>
              <a:t>drop index</a:t>
            </a:r>
            <a:r>
              <a:rPr lang="en-US" altLang="en-US" b="1" dirty="0"/>
              <a:t> </a:t>
            </a:r>
            <a:r>
              <a:rPr lang="en-US" altLang="en-US" dirty="0"/>
              <a:t> </a:t>
            </a:r>
            <a:r>
              <a:rPr lang="en-US" altLang="en-US" i="1" dirty="0" err="1"/>
              <a:t>takes_pk</a:t>
            </a:r>
            <a:endParaRPr lang="en-US" altLang="en-US" dirty="0"/>
          </a:p>
          <a:p>
            <a:pPr>
              <a:tabLst>
                <a:tab pos="984647" algn="l"/>
                <a:tab pos="1590675" algn="l"/>
                <a:tab pos="3431381" algn="l"/>
                <a:tab pos="3733800" algn="l"/>
              </a:tabLst>
            </a:pPr>
            <a:r>
              <a:rPr lang="en-US" altLang="en-US" dirty="0"/>
              <a:t>Most database systems allow specification of type of index, and clustering.</a:t>
            </a:r>
            <a:endParaRPr lang="en-IN" dirty="0"/>
          </a:p>
          <a:p>
            <a:r>
              <a:rPr lang="en-IN" dirty="0"/>
              <a:t>Indices on primary key created automatically by all databases</a:t>
            </a:r>
          </a:p>
          <a:p>
            <a:pPr lvl="1"/>
            <a:r>
              <a:rPr lang="en-IN" dirty="0"/>
              <a:t>Why?</a:t>
            </a:r>
          </a:p>
          <a:p>
            <a:r>
              <a:rPr lang="en-IN" dirty="0"/>
              <a:t>Some database also create indices on foreign key attributes</a:t>
            </a:r>
          </a:p>
          <a:p>
            <a:pPr lvl="1"/>
            <a:r>
              <a:rPr lang="en-IN" dirty="0"/>
              <a:t>Why might such an index be useful for this query:</a:t>
            </a:r>
          </a:p>
          <a:p>
            <a:pPr lvl="2"/>
            <a:r>
              <a:rPr lang="en-IN" i="1" dirty="0"/>
              <a:t>takes </a:t>
            </a:r>
            <a:r>
              <a:rPr lang="en-IN" dirty="0"/>
              <a:t>⨝ </a:t>
            </a:r>
            <a:r>
              <a:rPr lang="el-GR" dirty="0"/>
              <a:t>σ</a:t>
            </a:r>
            <a:r>
              <a:rPr lang="en-IN" i="1" baseline="-25000" dirty="0"/>
              <a:t>name='Shankar'</a:t>
            </a:r>
            <a:r>
              <a:rPr lang="en-IN" i="1" dirty="0"/>
              <a:t> </a:t>
            </a:r>
            <a:r>
              <a:rPr lang="en-IN" dirty="0"/>
              <a:t>(</a:t>
            </a:r>
            <a:r>
              <a:rPr lang="en-IN" i="1" dirty="0"/>
              <a:t>student</a:t>
            </a:r>
            <a:r>
              <a:rPr lang="en-IN" dirty="0"/>
              <a:t>)</a:t>
            </a:r>
          </a:p>
          <a:p>
            <a:r>
              <a:rPr lang="en-IN" dirty="0"/>
              <a:t>Indices can greatly speed up lookups, but impose cost on updates</a:t>
            </a:r>
          </a:p>
          <a:p>
            <a:pPr lvl="1"/>
            <a:r>
              <a:rPr lang="en-IN" dirty="0"/>
              <a:t>Index tuning assistants/wizards supported on several databases to help choose indices, based on query and update workload</a:t>
            </a:r>
          </a:p>
          <a:p>
            <a:endParaRPr lang="en-IN" dirty="0"/>
          </a:p>
        </p:txBody>
      </p:sp>
    </p:spTree>
    <p:extLst>
      <p:ext uri="{BB962C8B-B14F-4D97-AF65-F5344CB8AC3E}">
        <p14:creationId xmlns:p14="http://schemas.microsoft.com/office/powerpoint/2010/main" val="1204636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1"/>
          </p:nvPr>
        </p:nvSpPr>
        <p:spPr>
          <a:xfrm>
            <a:off x="1775535" y="800747"/>
            <a:ext cx="5659514" cy="3947602"/>
          </a:xfrm>
        </p:spPr>
        <p:txBody>
          <a:bodyPr/>
          <a:lstStyle/>
          <a:p>
            <a:pPr>
              <a:tabLst>
                <a:tab pos="984647" algn="l"/>
                <a:tab pos="1590675" algn="l"/>
                <a:tab pos="3431381" algn="l"/>
                <a:tab pos="3733800" algn="l"/>
              </a:tabLst>
            </a:pPr>
            <a:r>
              <a:rPr lang="en-US" altLang="en-US" dirty="0"/>
              <a:t>Create an index</a:t>
            </a:r>
          </a:p>
          <a:p>
            <a:pPr lvl="1">
              <a:buNone/>
              <a:tabLst>
                <a:tab pos="984647" algn="l"/>
                <a:tab pos="1590675" algn="l"/>
                <a:tab pos="3431381" algn="l"/>
                <a:tab pos="3733800" algn="l"/>
              </a:tabLst>
            </a:pPr>
            <a:r>
              <a:rPr lang="en-US" altLang="en-US" dirty="0"/>
              <a:t>		</a:t>
            </a:r>
            <a:r>
              <a:rPr lang="en-US" altLang="en-US" b="1" dirty="0"/>
              <a:t>create index</a:t>
            </a:r>
            <a:r>
              <a:rPr lang="en-US" altLang="en-US" dirty="0"/>
              <a:t> &lt;index-name&gt; </a:t>
            </a:r>
            <a:r>
              <a:rPr lang="en-US" altLang="en-US" b="1" dirty="0"/>
              <a:t>on</a:t>
            </a:r>
            <a:r>
              <a:rPr lang="en-US" altLang="en-US" dirty="0"/>
              <a:t> &lt;relation-name&gt;</a:t>
            </a:r>
            <a:br>
              <a:rPr lang="en-US" altLang="en-US" dirty="0"/>
            </a:br>
            <a:r>
              <a:rPr lang="en-US" altLang="en-US" dirty="0"/>
              <a:t>			(&lt;attribute-list&gt;)</a:t>
            </a:r>
          </a:p>
          <a:p>
            <a:pPr lvl="1">
              <a:buNone/>
              <a:tabLst>
                <a:tab pos="984647" algn="l"/>
                <a:tab pos="1590675" algn="l"/>
                <a:tab pos="3431381" algn="l"/>
                <a:tab pos="3733800" algn="l"/>
              </a:tabLst>
            </a:pPr>
            <a:r>
              <a:rPr lang="en-US" altLang="en-US" dirty="0"/>
              <a:t>E.g.,:  </a:t>
            </a:r>
            <a:r>
              <a:rPr lang="en-US" altLang="en-US" b="1" dirty="0"/>
              <a:t>create index </a:t>
            </a:r>
            <a:r>
              <a:rPr lang="en-US" altLang="en-US" i="1" dirty="0"/>
              <a:t> b-index </a:t>
            </a:r>
            <a:r>
              <a:rPr lang="en-US" altLang="en-US" b="1" dirty="0"/>
              <a:t>on</a:t>
            </a:r>
            <a:r>
              <a:rPr lang="en-US" altLang="en-US" i="1" dirty="0"/>
              <a:t> branch(</a:t>
            </a:r>
            <a:r>
              <a:rPr lang="en-US" altLang="en-US" i="1" dirty="0" err="1"/>
              <a:t>branch_name</a:t>
            </a:r>
            <a:r>
              <a:rPr lang="en-US" altLang="en-US" i="1" dirty="0"/>
              <a:t>)</a:t>
            </a:r>
            <a:endParaRPr lang="en-US" altLang="en-US" dirty="0"/>
          </a:p>
          <a:p>
            <a:pPr>
              <a:tabLst>
                <a:tab pos="984647" algn="l"/>
                <a:tab pos="1590675" algn="l"/>
                <a:tab pos="3431381" algn="l"/>
                <a:tab pos="3733800" algn="l"/>
              </a:tabLst>
            </a:pPr>
            <a:r>
              <a:rPr lang="en-US" altLang="en-US" dirty="0"/>
              <a:t>Use </a:t>
            </a:r>
            <a:r>
              <a:rPr lang="en-US" altLang="en-US" b="1" dirty="0"/>
              <a:t>create unique index</a:t>
            </a:r>
            <a:r>
              <a:rPr lang="en-US" altLang="en-US" dirty="0"/>
              <a:t> to indirectly specify and enforce the condition that the search key is a candidate key is a candidate key.</a:t>
            </a:r>
          </a:p>
          <a:p>
            <a:pPr lvl="1">
              <a:tabLst>
                <a:tab pos="984647" algn="l"/>
                <a:tab pos="1590675" algn="l"/>
                <a:tab pos="3431381" algn="l"/>
                <a:tab pos="3733800" algn="l"/>
              </a:tabLst>
            </a:pPr>
            <a:r>
              <a:rPr lang="en-US" altLang="en-US" dirty="0"/>
              <a:t>Not really required if SQL </a:t>
            </a:r>
            <a:r>
              <a:rPr lang="en-US" altLang="en-US" b="1" dirty="0"/>
              <a:t>unique</a:t>
            </a:r>
            <a:r>
              <a:rPr lang="en-US" altLang="en-US" dirty="0"/>
              <a:t> integrity constraint is supported</a:t>
            </a:r>
          </a:p>
          <a:p>
            <a:pPr>
              <a:tabLst>
                <a:tab pos="984647" algn="l"/>
                <a:tab pos="1590675" algn="l"/>
                <a:tab pos="3431381" algn="l"/>
                <a:tab pos="3733800" algn="l"/>
              </a:tabLst>
            </a:pPr>
            <a:r>
              <a:rPr lang="en-US" altLang="en-US" dirty="0"/>
              <a:t>To drop an index </a:t>
            </a:r>
          </a:p>
          <a:p>
            <a:pPr lvl="1">
              <a:buNone/>
              <a:tabLst>
                <a:tab pos="984647" algn="l"/>
                <a:tab pos="1590675" algn="l"/>
                <a:tab pos="3431381" algn="l"/>
                <a:tab pos="3733800" algn="l"/>
              </a:tabLst>
            </a:pPr>
            <a:r>
              <a:rPr lang="en-US" altLang="en-US" dirty="0"/>
              <a:t>			</a:t>
            </a:r>
            <a:r>
              <a:rPr lang="en-US" altLang="en-US" b="1" dirty="0"/>
              <a:t>drop index </a:t>
            </a:r>
            <a:r>
              <a:rPr lang="en-US" altLang="en-US" dirty="0"/>
              <a:t>&lt;index-name&gt;</a:t>
            </a:r>
          </a:p>
          <a:p>
            <a:pPr>
              <a:tabLst>
                <a:tab pos="984647" algn="l"/>
                <a:tab pos="1590675" algn="l"/>
                <a:tab pos="3431381" algn="l"/>
                <a:tab pos="3733800" algn="l"/>
              </a:tabLst>
            </a:pPr>
            <a:r>
              <a:rPr lang="en-US" altLang="en-US" dirty="0"/>
              <a:t>Most database systems allow specification of type of index, and clustering.</a:t>
            </a:r>
          </a:p>
        </p:txBody>
      </p:sp>
    </p:spTree>
    <p:extLst>
      <p:ext uri="{BB962C8B-B14F-4D97-AF65-F5344CB8AC3E}">
        <p14:creationId xmlns:p14="http://schemas.microsoft.com/office/powerpoint/2010/main" val="1608234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13345878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BC9C0-F8F7-4226-A463-1425C178BED6}"/>
              </a:ext>
            </a:extLst>
          </p:cNvPr>
          <p:cNvSpPr>
            <a:spLocks noGrp="1"/>
          </p:cNvSpPr>
          <p:nvPr>
            <p:ph type="title"/>
          </p:nvPr>
        </p:nvSpPr>
        <p:spPr/>
        <p:txBody>
          <a:bodyPr/>
          <a:lstStyle/>
          <a:p>
            <a:pPr>
              <a:defRPr/>
            </a:pPr>
            <a:r>
              <a:rPr lang="en-IN" dirty="0"/>
              <a:t>Write Optimized Indices</a:t>
            </a:r>
          </a:p>
        </p:txBody>
      </p:sp>
      <p:sp>
        <p:nvSpPr>
          <p:cNvPr id="2" name="Content Placeholder 1">
            <a:extLst>
              <a:ext uri="{FF2B5EF4-FFF2-40B4-BE49-F238E27FC236}">
                <a16:creationId xmlns:a16="http://schemas.microsoft.com/office/drawing/2014/main" id="{C4B1859A-2050-448A-A442-511498BAFB01}"/>
              </a:ext>
            </a:extLst>
          </p:cNvPr>
          <p:cNvSpPr>
            <a:spLocks noGrp="1"/>
          </p:cNvSpPr>
          <p:nvPr>
            <p:ph idx="1"/>
          </p:nvPr>
        </p:nvSpPr>
        <p:spPr>
          <a:xfrm>
            <a:off x="1768876" y="800747"/>
            <a:ext cx="5760177" cy="3947602"/>
          </a:xfrm>
        </p:spPr>
        <p:txBody>
          <a:bodyPr/>
          <a:lstStyle/>
          <a:p>
            <a:r>
              <a:rPr lang="en-IN" dirty="0"/>
              <a:t>Performance of  B</a:t>
            </a:r>
            <a:r>
              <a:rPr lang="en-IN" baseline="30000" dirty="0"/>
              <a:t>+</a:t>
            </a:r>
            <a:r>
              <a:rPr lang="en-IN" dirty="0"/>
              <a:t>-trees can be poor for write-intensive workloads</a:t>
            </a:r>
          </a:p>
          <a:p>
            <a:pPr lvl="1"/>
            <a:r>
              <a:rPr lang="en-IN" dirty="0"/>
              <a:t>One I/O per leaf, assuming all internal nodes are in memory</a:t>
            </a:r>
          </a:p>
          <a:p>
            <a:pPr lvl="1"/>
            <a:r>
              <a:rPr lang="en-IN" dirty="0"/>
              <a:t>With magnetic disks, &lt; 100 inserts per second per disk</a:t>
            </a:r>
          </a:p>
          <a:p>
            <a:pPr lvl="1"/>
            <a:r>
              <a:rPr lang="en-IN" dirty="0"/>
              <a:t>With flash memory, one page overwrite per insert</a:t>
            </a:r>
          </a:p>
          <a:p>
            <a:r>
              <a:rPr lang="en-IN" dirty="0"/>
              <a:t>Two approaches to reducing cost of writes</a:t>
            </a:r>
          </a:p>
          <a:p>
            <a:pPr lvl="1"/>
            <a:r>
              <a:rPr lang="en-IN" b="1" dirty="0">
                <a:solidFill>
                  <a:srgbClr val="002060"/>
                </a:solidFill>
              </a:rPr>
              <a:t>Log-structured merge tree</a:t>
            </a:r>
          </a:p>
          <a:p>
            <a:pPr lvl="1"/>
            <a:r>
              <a:rPr lang="en-IN" b="1" dirty="0">
                <a:solidFill>
                  <a:srgbClr val="002060"/>
                </a:solidFill>
              </a:rPr>
              <a:t>Buffer tree</a:t>
            </a:r>
          </a:p>
          <a:p>
            <a:endParaRPr lang="en-IN" b="1" dirty="0">
              <a:solidFill>
                <a:srgbClr val="002060"/>
              </a:solidFill>
            </a:endParaRPr>
          </a:p>
          <a:p>
            <a:pPr lvl="1"/>
            <a:endParaRPr lang="en-IN" dirty="0"/>
          </a:p>
        </p:txBody>
      </p:sp>
    </p:spTree>
    <p:extLst>
      <p:ext uri="{BB962C8B-B14F-4D97-AF65-F5344CB8AC3E}">
        <p14:creationId xmlns:p14="http://schemas.microsoft.com/office/powerpoint/2010/main" val="10600104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1B3087-CBC4-4397-96A2-D747129DABA0}"/>
              </a:ext>
            </a:extLst>
          </p:cNvPr>
          <p:cNvSpPr>
            <a:spLocks noGrp="1"/>
          </p:cNvSpPr>
          <p:nvPr>
            <p:ph type="title"/>
          </p:nvPr>
        </p:nvSpPr>
        <p:spPr/>
        <p:txBody>
          <a:bodyPr/>
          <a:lstStyle/>
          <a:p>
            <a:r>
              <a:rPr lang="en-IN" dirty="0"/>
              <a:t>Log Structured Merge (LSM) Tree</a:t>
            </a:r>
          </a:p>
        </p:txBody>
      </p:sp>
      <p:sp>
        <p:nvSpPr>
          <p:cNvPr id="10" name="Content Placeholder 9">
            <a:extLst>
              <a:ext uri="{FF2B5EF4-FFF2-40B4-BE49-F238E27FC236}">
                <a16:creationId xmlns:a16="http://schemas.microsoft.com/office/drawing/2014/main" id="{49E48722-7D6F-4349-9BD7-8ECBD7BA9D81}"/>
              </a:ext>
            </a:extLst>
          </p:cNvPr>
          <p:cNvSpPr>
            <a:spLocks noGrp="1"/>
          </p:cNvSpPr>
          <p:nvPr>
            <p:ph idx="1"/>
          </p:nvPr>
        </p:nvSpPr>
        <p:spPr>
          <a:xfrm>
            <a:off x="1768876" y="800747"/>
            <a:ext cx="2731121" cy="3947602"/>
          </a:xfrm>
        </p:spPr>
        <p:txBody>
          <a:bodyPr/>
          <a:lstStyle/>
          <a:p>
            <a:r>
              <a:rPr lang="en-IN" dirty="0"/>
              <a:t>Consider only inserts/queries for now</a:t>
            </a:r>
          </a:p>
          <a:p>
            <a:r>
              <a:rPr lang="en-IN" dirty="0"/>
              <a:t>Records inserted first into in-memory tree (L</a:t>
            </a:r>
            <a:r>
              <a:rPr lang="en-IN" sz="1500" baseline="-25000" dirty="0"/>
              <a:t>0</a:t>
            </a:r>
            <a:r>
              <a:rPr lang="en-IN" dirty="0"/>
              <a:t> tree)</a:t>
            </a:r>
          </a:p>
          <a:p>
            <a:r>
              <a:rPr lang="en-IN" dirty="0"/>
              <a:t>When in-memory tree is full, records moved to disk (L</a:t>
            </a:r>
            <a:r>
              <a:rPr lang="en-IN" sz="1500" baseline="-25000" dirty="0"/>
              <a:t>1</a:t>
            </a:r>
            <a:r>
              <a:rPr lang="en-IN" dirty="0"/>
              <a:t> tree)</a:t>
            </a:r>
          </a:p>
          <a:p>
            <a:pPr lvl="1"/>
            <a:r>
              <a:rPr lang="en-IN" dirty="0"/>
              <a:t>B</a:t>
            </a:r>
            <a:r>
              <a:rPr lang="en-IN" sz="1500" baseline="30000" dirty="0"/>
              <a:t>+</a:t>
            </a:r>
            <a:r>
              <a:rPr lang="en-IN" dirty="0"/>
              <a:t>-tree constructed using bottom-up build by merging existing L</a:t>
            </a:r>
            <a:r>
              <a:rPr lang="en-IN" sz="1500" baseline="-25000" dirty="0"/>
              <a:t>1</a:t>
            </a:r>
            <a:r>
              <a:rPr lang="en-IN" dirty="0"/>
              <a:t> tree with records from L</a:t>
            </a:r>
            <a:r>
              <a:rPr lang="en-IN" sz="1500" baseline="-25000" dirty="0"/>
              <a:t>0</a:t>
            </a:r>
            <a:r>
              <a:rPr lang="en-IN" dirty="0"/>
              <a:t> tree</a:t>
            </a:r>
          </a:p>
          <a:p>
            <a:r>
              <a:rPr lang="en-IN" dirty="0"/>
              <a:t>When L</a:t>
            </a:r>
            <a:r>
              <a:rPr lang="en-IN" sz="1500" baseline="-25000" dirty="0"/>
              <a:t>1</a:t>
            </a:r>
            <a:r>
              <a:rPr lang="en-IN" dirty="0"/>
              <a:t> tree exceeds some threshold, merge into L</a:t>
            </a:r>
            <a:r>
              <a:rPr lang="en-IN" sz="1500" baseline="-25000" dirty="0"/>
              <a:t>2</a:t>
            </a:r>
            <a:r>
              <a:rPr lang="en-IN" dirty="0"/>
              <a:t> tree</a:t>
            </a:r>
          </a:p>
          <a:p>
            <a:pPr lvl="1"/>
            <a:r>
              <a:rPr lang="en-IN" dirty="0"/>
              <a:t>And so on for more levels</a:t>
            </a:r>
          </a:p>
          <a:p>
            <a:pPr lvl="1"/>
            <a:r>
              <a:rPr lang="en-IN" dirty="0"/>
              <a:t>Size threshold for L</a:t>
            </a:r>
            <a:r>
              <a:rPr lang="en-IN" sz="1500" baseline="-25000" dirty="0"/>
              <a:t>i+1</a:t>
            </a:r>
            <a:r>
              <a:rPr lang="en-IN" dirty="0"/>
              <a:t> tree is </a:t>
            </a:r>
            <a:r>
              <a:rPr lang="en-IN" i="1" dirty="0"/>
              <a:t>k </a:t>
            </a:r>
            <a:r>
              <a:rPr lang="en-IN" dirty="0"/>
              <a:t>times size threshold for L</a:t>
            </a:r>
            <a:r>
              <a:rPr lang="en-IN" sz="1500" baseline="-25000" dirty="0"/>
              <a:t>i</a:t>
            </a:r>
            <a:r>
              <a:rPr lang="en-IN" dirty="0"/>
              <a:t> tree </a:t>
            </a:r>
          </a:p>
        </p:txBody>
      </p:sp>
      <p:pic>
        <p:nvPicPr>
          <p:cNvPr id="11" name="Content Placeholder 8">
            <a:extLst>
              <a:ext uri="{FF2B5EF4-FFF2-40B4-BE49-F238E27FC236}">
                <a16:creationId xmlns:a16="http://schemas.microsoft.com/office/drawing/2014/main" id="{430DCB4C-DD9C-4AAD-B94C-3099AD3DDC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auto">
          <a:xfrm>
            <a:off x="4499997" y="1348098"/>
            <a:ext cx="3277166" cy="28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722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B6BA-6E0C-4D10-ADF3-673FF8438A04}"/>
              </a:ext>
            </a:extLst>
          </p:cNvPr>
          <p:cNvSpPr>
            <a:spLocks noGrp="1"/>
          </p:cNvSpPr>
          <p:nvPr>
            <p:ph type="title"/>
          </p:nvPr>
        </p:nvSpPr>
        <p:spPr/>
        <p:txBody>
          <a:bodyPr/>
          <a:lstStyle/>
          <a:p>
            <a:r>
              <a:rPr lang="en-IN" dirty="0"/>
              <a:t>LSM Tree (Cont.)</a:t>
            </a:r>
          </a:p>
        </p:txBody>
      </p:sp>
      <p:sp>
        <p:nvSpPr>
          <p:cNvPr id="3" name="Content Placeholder 2">
            <a:extLst>
              <a:ext uri="{FF2B5EF4-FFF2-40B4-BE49-F238E27FC236}">
                <a16:creationId xmlns:a16="http://schemas.microsoft.com/office/drawing/2014/main" id="{D77AD0D8-4BDD-447A-8666-5ECF985FB764}"/>
              </a:ext>
            </a:extLst>
          </p:cNvPr>
          <p:cNvSpPr>
            <a:spLocks noGrp="1"/>
          </p:cNvSpPr>
          <p:nvPr>
            <p:ph idx="1"/>
          </p:nvPr>
        </p:nvSpPr>
        <p:spPr>
          <a:xfrm>
            <a:off x="1788851" y="800747"/>
            <a:ext cx="5740202" cy="3947602"/>
          </a:xfrm>
        </p:spPr>
        <p:txBody>
          <a:bodyPr/>
          <a:lstStyle/>
          <a:p>
            <a:r>
              <a:rPr lang="en-IN" dirty="0"/>
              <a:t>Benefits of LSM approach</a:t>
            </a:r>
          </a:p>
          <a:p>
            <a:pPr lvl="1"/>
            <a:r>
              <a:rPr lang="en-IN" dirty="0"/>
              <a:t>Inserts are done using only sequential I/O operations</a:t>
            </a:r>
          </a:p>
          <a:p>
            <a:pPr lvl="1"/>
            <a:r>
              <a:rPr lang="en-IN" dirty="0"/>
              <a:t>Leaves are full, avoiding space wastage</a:t>
            </a:r>
          </a:p>
          <a:p>
            <a:pPr lvl="1"/>
            <a:r>
              <a:rPr lang="en-IN" dirty="0"/>
              <a:t>Reduced number of I/O operations per record inserted as compared to normal B</a:t>
            </a:r>
            <a:r>
              <a:rPr lang="en-IN" sz="1500" baseline="30000" dirty="0"/>
              <a:t>+</a:t>
            </a:r>
            <a:r>
              <a:rPr lang="en-IN" dirty="0"/>
              <a:t>-tree (up to some size)</a:t>
            </a:r>
          </a:p>
          <a:p>
            <a:r>
              <a:rPr lang="en-IN" dirty="0"/>
              <a:t>Drawback of LSM approach</a:t>
            </a:r>
          </a:p>
          <a:p>
            <a:pPr lvl="1"/>
            <a:r>
              <a:rPr lang="en-IN" dirty="0"/>
              <a:t>Queries have to search multiple trees</a:t>
            </a:r>
          </a:p>
          <a:p>
            <a:pPr lvl="1"/>
            <a:r>
              <a:rPr lang="en-IN" dirty="0"/>
              <a:t>Entire content of each level copied multiple times</a:t>
            </a:r>
          </a:p>
          <a:p>
            <a:r>
              <a:rPr lang="en-IN" dirty="0"/>
              <a:t>Stepped-merge index</a:t>
            </a:r>
          </a:p>
          <a:p>
            <a:pPr lvl="1"/>
            <a:r>
              <a:rPr lang="en-IN" dirty="0"/>
              <a:t>Variant of LSM tree with multiple trees at each level</a:t>
            </a:r>
          </a:p>
          <a:p>
            <a:pPr lvl="1"/>
            <a:r>
              <a:rPr lang="en-IN" dirty="0"/>
              <a:t>Reduces write cost compared to LSM tree</a:t>
            </a:r>
          </a:p>
          <a:p>
            <a:pPr lvl="1"/>
            <a:r>
              <a:rPr lang="en-IN" dirty="0"/>
              <a:t>But queries are even more expensive</a:t>
            </a:r>
          </a:p>
          <a:p>
            <a:pPr lvl="2"/>
            <a:r>
              <a:rPr lang="en-IN" dirty="0"/>
              <a:t>Bloom filters to avoid lookups in most trees </a:t>
            </a:r>
          </a:p>
          <a:p>
            <a:r>
              <a:rPr lang="en-IN" dirty="0"/>
              <a:t>Details are covered in Chapter 24 </a:t>
            </a:r>
          </a:p>
          <a:p>
            <a:pPr lvl="1"/>
            <a:endParaRPr lang="en-IN" dirty="0"/>
          </a:p>
        </p:txBody>
      </p:sp>
    </p:spTree>
    <p:extLst>
      <p:ext uri="{BB962C8B-B14F-4D97-AF65-F5344CB8AC3E}">
        <p14:creationId xmlns:p14="http://schemas.microsoft.com/office/powerpoint/2010/main" val="2704342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9F8D-79D5-40BA-A0BE-77C0235D404D}"/>
              </a:ext>
            </a:extLst>
          </p:cNvPr>
          <p:cNvSpPr>
            <a:spLocks noGrp="1"/>
          </p:cNvSpPr>
          <p:nvPr>
            <p:ph type="title"/>
          </p:nvPr>
        </p:nvSpPr>
        <p:spPr/>
        <p:txBody>
          <a:bodyPr/>
          <a:lstStyle/>
          <a:p>
            <a:r>
              <a:rPr lang="en-IN" dirty="0"/>
              <a:t>LSM Trees (Cont.)</a:t>
            </a:r>
          </a:p>
        </p:txBody>
      </p:sp>
      <p:sp>
        <p:nvSpPr>
          <p:cNvPr id="3" name="Content Placeholder 2">
            <a:extLst>
              <a:ext uri="{FF2B5EF4-FFF2-40B4-BE49-F238E27FC236}">
                <a16:creationId xmlns:a16="http://schemas.microsoft.com/office/drawing/2014/main" id="{7F436E40-4E40-40EF-B015-EE1FAC4B7EBF}"/>
              </a:ext>
            </a:extLst>
          </p:cNvPr>
          <p:cNvSpPr>
            <a:spLocks noGrp="1"/>
          </p:cNvSpPr>
          <p:nvPr>
            <p:ph idx="1"/>
          </p:nvPr>
        </p:nvSpPr>
        <p:spPr>
          <a:xfrm>
            <a:off x="1782192" y="800747"/>
            <a:ext cx="5746861" cy="3947602"/>
          </a:xfrm>
        </p:spPr>
        <p:txBody>
          <a:bodyPr/>
          <a:lstStyle/>
          <a:p>
            <a:r>
              <a:rPr lang="en-IN" dirty="0"/>
              <a:t>Deletion handled by adding special “delete” entries</a:t>
            </a:r>
          </a:p>
          <a:p>
            <a:pPr lvl="1"/>
            <a:r>
              <a:rPr lang="en-IN" dirty="0"/>
              <a:t>Lookups will find both original entry and the delete entry, and must return only those entries that do not have matching delete entry</a:t>
            </a:r>
          </a:p>
          <a:p>
            <a:pPr lvl="1"/>
            <a:r>
              <a:rPr lang="en-IN" dirty="0"/>
              <a:t>When trees are merged, if we find a delete entry matching an original entry, both are dropped.</a:t>
            </a:r>
          </a:p>
          <a:p>
            <a:r>
              <a:rPr lang="en-IN" dirty="0"/>
              <a:t>Update handled using </a:t>
            </a:r>
            <a:r>
              <a:rPr lang="en-IN" dirty="0" err="1"/>
              <a:t>insert+delete</a:t>
            </a:r>
            <a:endParaRPr lang="en-IN" dirty="0"/>
          </a:p>
          <a:p>
            <a:r>
              <a:rPr lang="en-IN" dirty="0"/>
              <a:t>LSM trees were introduced for disk-based indices</a:t>
            </a:r>
          </a:p>
          <a:p>
            <a:pPr lvl="1"/>
            <a:r>
              <a:rPr lang="en-IN" dirty="0"/>
              <a:t>But useful to minimize erases with flash-based indices</a:t>
            </a:r>
          </a:p>
          <a:p>
            <a:pPr lvl="1"/>
            <a:r>
              <a:rPr lang="en-IN" dirty="0"/>
              <a:t>The stepped-merge variant of LSM trees is used in many </a:t>
            </a:r>
            <a:r>
              <a:rPr lang="en-IN" dirty="0" err="1"/>
              <a:t>BigData</a:t>
            </a:r>
            <a:r>
              <a:rPr lang="en-IN" dirty="0"/>
              <a:t> storage systems</a:t>
            </a:r>
          </a:p>
          <a:p>
            <a:pPr lvl="2"/>
            <a:r>
              <a:rPr lang="en-IN" dirty="0"/>
              <a:t>Google </a:t>
            </a:r>
            <a:r>
              <a:rPr lang="en-IN" dirty="0" err="1"/>
              <a:t>BigTable</a:t>
            </a:r>
            <a:r>
              <a:rPr lang="en-IN" dirty="0"/>
              <a:t>, Apache Cassandra, MongoDB</a:t>
            </a:r>
          </a:p>
          <a:p>
            <a:pPr lvl="2"/>
            <a:r>
              <a:rPr lang="en-IN" dirty="0"/>
              <a:t>And more recently in SQLite4, </a:t>
            </a:r>
            <a:r>
              <a:rPr lang="en-IN" dirty="0" err="1"/>
              <a:t>LevelDB</a:t>
            </a:r>
            <a:r>
              <a:rPr lang="en-IN" dirty="0"/>
              <a:t>, and </a:t>
            </a:r>
            <a:r>
              <a:rPr lang="en-IN" dirty="0" err="1"/>
              <a:t>MyRocks</a:t>
            </a:r>
            <a:r>
              <a:rPr lang="en-IN" dirty="0"/>
              <a:t> storage engine of MySQL </a:t>
            </a:r>
          </a:p>
          <a:p>
            <a:endParaRPr lang="en-IN" dirty="0"/>
          </a:p>
        </p:txBody>
      </p:sp>
    </p:spTree>
    <p:extLst>
      <p:ext uri="{BB962C8B-B14F-4D97-AF65-F5344CB8AC3E}">
        <p14:creationId xmlns:p14="http://schemas.microsoft.com/office/powerpoint/2010/main" val="194344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CD51-7C8C-476D-B17A-5604D930AA1B}"/>
              </a:ext>
            </a:extLst>
          </p:cNvPr>
          <p:cNvSpPr>
            <a:spLocks noGrp="1"/>
          </p:cNvSpPr>
          <p:nvPr>
            <p:ph type="title"/>
          </p:nvPr>
        </p:nvSpPr>
        <p:spPr/>
        <p:txBody>
          <a:bodyPr/>
          <a:lstStyle/>
          <a:p>
            <a:r>
              <a:rPr lang="en-IN" dirty="0"/>
              <a:t>Buffer Tree</a:t>
            </a:r>
          </a:p>
        </p:txBody>
      </p:sp>
      <p:sp>
        <p:nvSpPr>
          <p:cNvPr id="3" name="Content Placeholder 2">
            <a:extLst>
              <a:ext uri="{FF2B5EF4-FFF2-40B4-BE49-F238E27FC236}">
                <a16:creationId xmlns:a16="http://schemas.microsoft.com/office/drawing/2014/main" id="{97E54EA5-BC9B-4BA7-A0E5-D972FC597797}"/>
              </a:ext>
            </a:extLst>
          </p:cNvPr>
          <p:cNvSpPr>
            <a:spLocks noGrp="1"/>
          </p:cNvSpPr>
          <p:nvPr>
            <p:ph idx="1"/>
          </p:nvPr>
        </p:nvSpPr>
        <p:spPr>
          <a:xfrm>
            <a:off x="1788851" y="800747"/>
            <a:ext cx="5740202" cy="3947602"/>
          </a:xfrm>
        </p:spPr>
        <p:txBody>
          <a:bodyPr/>
          <a:lstStyle/>
          <a:p>
            <a:r>
              <a:rPr lang="en-IN" dirty="0"/>
              <a:t>Alternative to LSM tree</a:t>
            </a:r>
          </a:p>
          <a:p>
            <a:r>
              <a:rPr lang="en-IN" dirty="0"/>
              <a:t>Key idea: each internal node of B</a:t>
            </a:r>
            <a:r>
              <a:rPr lang="en-IN" sz="1500" baseline="30000" dirty="0"/>
              <a:t>+</a:t>
            </a:r>
            <a:r>
              <a:rPr lang="en-IN" dirty="0"/>
              <a:t>-tree has a buffer to store inserts</a:t>
            </a:r>
          </a:p>
          <a:p>
            <a:pPr lvl="1"/>
            <a:r>
              <a:rPr lang="en-IN" dirty="0"/>
              <a:t>Inserts are moved to lower levels when buffer is full</a:t>
            </a:r>
          </a:p>
          <a:p>
            <a:pPr lvl="1"/>
            <a:r>
              <a:rPr lang="en-IN" dirty="0"/>
              <a:t>With a large buffer, many records are moved to lower level each time</a:t>
            </a:r>
          </a:p>
          <a:p>
            <a:pPr lvl="1"/>
            <a:r>
              <a:rPr lang="en-IN" dirty="0"/>
              <a:t>Per record I/O decreases correspondingly </a:t>
            </a:r>
          </a:p>
          <a:p>
            <a:r>
              <a:rPr lang="en-IN" dirty="0"/>
              <a:t>Benefits</a:t>
            </a:r>
          </a:p>
          <a:p>
            <a:pPr lvl="1"/>
            <a:r>
              <a:rPr lang="en-IN" dirty="0"/>
              <a:t>Less overhead on queries</a:t>
            </a:r>
          </a:p>
          <a:p>
            <a:pPr lvl="1"/>
            <a:r>
              <a:rPr lang="en-IN" dirty="0"/>
              <a:t>Can be used with any tree index structure</a:t>
            </a:r>
          </a:p>
          <a:p>
            <a:pPr lvl="1"/>
            <a:r>
              <a:rPr lang="en-IN" dirty="0"/>
              <a:t>Used in PostgreSQL Generalized Search Tree (</a:t>
            </a:r>
            <a:r>
              <a:rPr lang="en-IN" dirty="0" err="1"/>
              <a:t>GiST</a:t>
            </a:r>
            <a:r>
              <a:rPr lang="en-IN" dirty="0"/>
              <a:t>) indices</a:t>
            </a:r>
          </a:p>
          <a:p>
            <a:r>
              <a:rPr lang="en-IN" dirty="0"/>
              <a:t>Drawback: more random I/O than LSM tree</a:t>
            </a:r>
          </a:p>
        </p:txBody>
      </p:sp>
      <p:pic>
        <p:nvPicPr>
          <p:cNvPr id="5" name="Graphic 4">
            <a:extLst>
              <a:ext uri="{FF2B5EF4-FFF2-40B4-BE49-F238E27FC236}">
                <a16:creationId xmlns:a16="http://schemas.microsoft.com/office/drawing/2014/main" id="{05296A56-F08F-4E11-BBF8-A569A17C8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0999" y="3481818"/>
            <a:ext cx="5740202" cy="821443"/>
          </a:xfrm>
          <a:prstGeom prst="rect">
            <a:avLst/>
          </a:prstGeom>
        </p:spPr>
      </p:pic>
    </p:spTree>
    <p:extLst>
      <p:ext uri="{BB962C8B-B14F-4D97-AF65-F5344CB8AC3E}">
        <p14:creationId xmlns:p14="http://schemas.microsoft.com/office/powerpoint/2010/main" val="18123131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1"/>
          </p:nvPr>
        </p:nvSpPr>
        <p:spPr>
          <a:xfrm>
            <a:off x="1768876" y="800747"/>
            <a:ext cx="5646198" cy="3947602"/>
          </a:xfrm>
        </p:spPr>
        <p:txBody>
          <a:bodyPr/>
          <a:lstStyle/>
          <a:p>
            <a:r>
              <a:rPr lang="en-US" altLang="en-US" dirty="0"/>
              <a:t>Bitmap indices are a special type of index designed for efficient querying on multiple keys</a:t>
            </a:r>
          </a:p>
          <a:p>
            <a:r>
              <a:rPr lang="en-US" altLang="en-US" dirty="0"/>
              <a:t>Records in a relation are assumed to be numbered sequentially from, say, 0</a:t>
            </a:r>
          </a:p>
          <a:p>
            <a:pPr lvl="1"/>
            <a:r>
              <a:rPr lang="en-US" altLang="en-US" dirty="0"/>
              <a:t>Given a number </a:t>
            </a:r>
            <a:r>
              <a:rPr lang="en-US" altLang="en-US" i="1" dirty="0"/>
              <a:t>n</a:t>
            </a:r>
            <a:r>
              <a:rPr lang="en-US" altLang="en-US" dirty="0"/>
              <a:t> it must be easy to retrieve record </a:t>
            </a:r>
            <a:r>
              <a:rPr lang="en-US" altLang="en-US" i="1" dirty="0"/>
              <a:t>n</a:t>
            </a:r>
            <a:endParaRPr lang="en-US" altLang="en-US" dirty="0"/>
          </a:p>
          <a:p>
            <a:pPr lvl="2"/>
            <a:r>
              <a:rPr lang="en-US" altLang="en-US" dirty="0"/>
              <a:t>Particularly easy if records are of fixed size</a:t>
            </a:r>
          </a:p>
          <a:p>
            <a:r>
              <a:rPr lang="en-US" altLang="en-US" dirty="0"/>
              <a:t>Applicable on attributes that take on a relatively small number of distinct values</a:t>
            </a:r>
          </a:p>
          <a:p>
            <a:pPr lvl="1"/>
            <a:r>
              <a:rPr lang="en-US" altLang="en-US" dirty="0"/>
              <a:t>E.g., gender, country, state, …</a:t>
            </a:r>
          </a:p>
          <a:p>
            <a:pPr lvl="1"/>
            <a:r>
              <a:rPr lang="en-US" altLang="en-US" dirty="0"/>
              <a:t>E.g., income-level (income broken up into a small number of  levels such as 0-9999, 10000-19999, 20000-50000, 50000- infinity)</a:t>
            </a:r>
          </a:p>
          <a:p>
            <a:r>
              <a:rPr lang="en-US" altLang="en-US" dirty="0"/>
              <a:t>A bitmap is simply an array of bits</a:t>
            </a:r>
          </a:p>
        </p:txBody>
      </p:sp>
    </p:spTree>
    <p:extLst>
      <p:ext uri="{BB962C8B-B14F-4D97-AF65-F5344CB8AC3E}">
        <p14:creationId xmlns:p14="http://schemas.microsoft.com/office/powerpoint/2010/main" val="33781406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1"/>
          </p:nvPr>
        </p:nvSpPr>
        <p:spPr>
          <a:xfrm>
            <a:off x="1768876" y="765700"/>
            <a:ext cx="5730872" cy="3732482"/>
          </a:xfrm>
        </p:spPr>
        <p:txBody>
          <a:bodyPr/>
          <a:lstStyle/>
          <a:p>
            <a:r>
              <a:rPr lang="en-US" altLang="en-US" dirty="0"/>
              <a:t>In its simplest form a bitmap index on an attribute has a bitmap for each value of the attribute</a:t>
            </a:r>
          </a:p>
          <a:p>
            <a:pPr lvl="1"/>
            <a:r>
              <a:rPr lang="en-US" altLang="en-US" dirty="0"/>
              <a:t>Bitmap has as many bits as records</a:t>
            </a:r>
          </a:p>
          <a:p>
            <a:pPr lvl="1"/>
            <a:r>
              <a:rPr lang="en-US" altLang="en-US" dirty="0"/>
              <a:t>In a bitmap for value v, the bit for a record is 1 if the record has the value v for the attribute, and is 0 otherwise</a:t>
            </a:r>
          </a:p>
          <a:p>
            <a:r>
              <a:rPr lang="en-US" altLang="en-US" dirty="0"/>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8" y="2295227"/>
            <a:ext cx="4528595" cy="197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3807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1"/>
          </p:nvPr>
        </p:nvSpPr>
        <p:spPr>
          <a:xfrm>
            <a:off x="1768876" y="812307"/>
            <a:ext cx="5799338" cy="3983531"/>
          </a:xfrm>
        </p:spPr>
        <p:txBody>
          <a:bodyPr/>
          <a:lstStyle/>
          <a:p>
            <a:pPr marL="285750" indent="-285750"/>
            <a:r>
              <a:rPr lang="en-US" altLang="en-US" dirty="0"/>
              <a:t>Bitmap indices are useful for queries on multiple attributes </a:t>
            </a:r>
          </a:p>
          <a:p>
            <a:pPr marL="600075" lvl="1" indent="-257175"/>
            <a:r>
              <a:rPr lang="en-US" altLang="en-US" dirty="0"/>
              <a:t>not particularly useful for single attribute queries</a:t>
            </a:r>
          </a:p>
          <a:p>
            <a:pPr marL="285750" indent="-285750"/>
            <a:r>
              <a:rPr lang="en-US" altLang="en-US" dirty="0"/>
              <a:t>Queries are answered using bitmap operations</a:t>
            </a:r>
          </a:p>
          <a:p>
            <a:pPr marL="600075" lvl="1" indent="-257175"/>
            <a:r>
              <a:rPr lang="en-US" altLang="en-US" dirty="0"/>
              <a:t>Intersection (and)</a:t>
            </a:r>
          </a:p>
          <a:p>
            <a:pPr marL="600075" lvl="1" indent="-257175"/>
            <a:r>
              <a:rPr lang="en-US" altLang="en-US" dirty="0"/>
              <a:t>Union (or)</a:t>
            </a:r>
          </a:p>
          <a:p>
            <a:pPr marL="285750" indent="-285750"/>
            <a:r>
              <a:rPr lang="en-US" altLang="en-US" dirty="0"/>
              <a:t>Each operation takes two bitmaps of the same size and applies the operation on corresponding bits to get the result bitmap</a:t>
            </a:r>
          </a:p>
          <a:p>
            <a:pPr marL="600075" lvl="1" indent="-257175"/>
            <a:r>
              <a:rPr lang="en-US" altLang="en-US" dirty="0"/>
              <a:t>E.g.,   100110  AND 110011 = 100010</a:t>
            </a:r>
          </a:p>
          <a:p>
            <a:pPr marL="600075" lvl="1" indent="-257175">
              <a:buNone/>
            </a:pPr>
            <a:r>
              <a:rPr lang="en-US" altLang="en-US" dirty="0"/>
              <a:t>                100110  OR  110011 = 110111</a:t>
            </a:r>
            <a:br>
              <a:rPr lang="en-US" altLang="en-US" dirty="0"/>
            </a:br>
            <a:r>
              <a:rPr lang="en-US" altLang="en-US" dirty="0"/>
              <a:t>                       NOT 100110  = 011001</a:t>
            </a:r>
          </a:p>
          <a:p>
            <a:pPr marL="600075" lvl="1" indent="-257175"/>
            <a:r>
              <a:rPr lang="en-US" altLang="en-US" dirty="0"/>
              <a:t>Males with income level L1:   10010 AND 10100 = 10000</a:t>
            </a:r>
          </a:p>
          <a:p>
            <a:pPr marL="900113" lvl="2" indent="-257175"/>
            <a:r>
              <a:rPr lang="en-US" altLang="en-US" dirty="0"/>
              <a:t>Can then retrieve required tuples.</a:t>
            </a:r>
          </a:p>
          <a:p>
            <a:pPr marL="900113" lvl="2" indent="-257175"/>
            <a:r>
              <a:rPr lang="en-US" altLang="en-US" dirty="0"/>
              <a:t>Counting number of matching tuples is even faster</a:t>
            </a:r>
          </a:p>
        </p:txBody>
      </p:sp>
    </p:spTree>
    <p:extLst>
      <p:ext uri="{BB962C8B-B14F-4D97-AF65-F5344CB8AC3E}">
        <p14:creationId xmlns:p14="http://schemas.microsoft.com/office/powerpoint/2010/main" val="42188173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1"/>
          </p:nvPr>
        </p:nvSpPr>
        <p:spPr>
          <a:xfrm>
            <a:off x="1782192" y="898864"/>
            <a:ext cx="5632882" cy="3610034"/>
          </a:xfrm>
        </p:spPr>
        <p:txBody>
          <a:bodyPr/>
          <a:lstStyle/>
          <a:p>
            <a:r>
              <a:rPr lang="en-US" altLang="en-US" dirty="0"/>
              <a:t>Bitmap indices generally very small compared with relation size</a:t>
            </a:r>
          </a:p>
          <a:p>
            <a:pPr lvl="1"/>
            <a:r>
              <a:rPr lang="en-US" altLang="en-US" dirty="0"/>
              <a:t>E.g., if record is 100 bytes, space for a single bitmap is 1/800 of space used by relation.  </a:t>
            </a:r>
          </a:p>
          <a:p>
            <a:pPr lvl="2"/>
            <a:r>
              <a:rPr lang="en-US" altLang="en-US" dirty="0"/>
              <a:t>If number of distinct attribute values is 8, bitmap is only 1% of relation size</a:t>
            </a:r>
          </a:p>
        </p:txBody>
      </p:sp>
    </p:spTree>
    <p:extLst>
      <p:ext uri="{BB962C8B-B14F-4D97-AF65-F5344CB8AC3E}">
        <p14:creationId xmlns:p14="http://schemas.microsoft.com/office/powerpoint/2010/main" val="21041272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1"/>
          </p:nvPr>
        </p:nvSpPr>
        <p:spPr>
          <a:xfrm>
            <a:off x="1768876" y="820342"/>
            <a:ext cx="5686148" cy="3677840"/>
          </a:xfrm>
        </p:spPr>
        <p:txBody>
          <a:bodyPr/>
          <a:lstStyle/>
          <a:p>
            <a:r>
              <a:rPr lang="en-US" altLang="en-US" dirty="0"/>
              <a:t>Bitmaps are packed into words;  a single word and (a basic CPU instruction) computes and of 32 or 64 bits at once</a:t>
            </a:r>
          </a:p>
          <a:p>
            <a:pPr lvl="1"/>
            <a:r>
              <a:rPr lang="en-US" altLang="en-US" dirty="0"/>
              <a:t>E.g., 1-million-bit maps can be and-</a:t>
            </a:r>
            <a:r>
              <a:rPr lang="en-US" altLang="en-US" dirty="0" err="1"/>
              <a:t>ed</a:t>
            </a:r>
            <a:r>
              <a:rPr lang="en-US" altLang="en-US" dirty="0"/>
              <a:t> with just 31,250 instruction</a:t>
            </a:r>
          </a:p>
          <a:p>
            <a:r>
              <a:rPr lang="en-US" altLang="en-US" dirty="0"/>
              <a:t>Counting number of 1s can be done fast by a trick:</a:t>
            </a:r>
          </a:p>
          <a:p>
            <a:pPr lvl="1"/>
            <a:r>
              <a:rPr lang="en-US" altLang="en-US" dirty="0"/>
              <a:t>Use each byte to index into a precomputed array of 256 elements each storing the count of 1s in the binary representation</a:t>
            </a:r>
          </a:p>
          <a:p>
            <a:pPr lvl="2"/>
            <a:r>
              <a:rPr lang="en-US" altLang="en-US" dirty="0"/>
              <a:t>Can use pairs of bytes to speed up further at a higher memory cost</a:t>
            </a:r>
          </a:p>
          <a:p>
            <a:pPr lvl="1"/>
            <a:r>
              <a:rPr lang="en-US" altLang="en-US" dirty="0"/>
              <a:t>Add up the retrieved counts</a:t>
            </a:r>
          </a:p>
          <a:p>
            <a:r>
              <a:rPr lang="en-US" altLang="en-US" dirty="0"/>
              <a:t>Bitmaps can be used instead of Tuple-ID lists at leaf levels of </a:t>
            </a:r>
            <a:br>
              <a:rPr lang="en-US" altLang="en-US" dirty="0"/>
            </a:br>
            <a:r>
              <a:rPr lang="en-US" altLang="en-US" dirty="0"/>
              <a:t>B</a:t>
            </a:r>
            <a:r>
              <a:rPr lang="en-US" altLang="en-US" baseline="30000" dirty="0"/>
              <a:t>+</a:t>
            </a:r>
            <a:r>
              <a:rPr lang="en-US" altLang="en-US" dirty="0"/>
              <a:t>-trees, for values that have a large number of matching records</a:t>
            </a:r>
          </a:p>
          <a:p>
            <a:pPr lvl="1"/>
            <a:r>
              <a:rPr lang="en-US" altLang="en-US" dirty="0"/>
              <a:t>Worthwhile if &gt; 1/64 of the records have that value, assuming a tuple-id is 64 bits</a:t>
            </a:r>
          </a:p>
          <a:p>
            <a:pPr lvl="1"/>
            <a:r>
              <a:rPr lang="en-US" altLang="en-US" dirty="0"/>
              <a:t>Above technique merges benefits of bitmap and B</a:t>
            </a:r>
            <a:r>
              <a:rPr lang="en-US" altLang="en-US" baseline="30000" dirty="0"/>
              <a:t>+</a:t>
            </a:r>
            <a:r>
              <a:rPr lang="en-US" altLang="en-US" dirty="0"/>
              <a:t>-tree indices</a:t>
            </a:r>
          </a:p>
        </p:txBody>
      </p:sp>
    </p:spTree>
    <p:extLst>
      <p:ext uri="{BB962C8B-B14F-4D97-AF65-F5344CB8AC3E}">
        <p14:creationId xmlns:p14="http://schemas.microsoft.com/office/powerpoint/2010/main" val="384902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indent="-285750">
              <a:lnSpc>
                <a:spcPct val="90000"/>
              </a:lnSpc>
              <a:spcBef>
                <a:spcPts val="600"/>
              </a:spcBef>
              <a:spcAft>
                <a:spcPts val="0"/>
              </a:spcAft>
              <a:buClr>
                <a:srgbClr val="1A2C64"/>
              </a:buClr>
              <a:buFont typeface="Arial" charset="0"/>
              <a:buChar char="•"/>
            </a:pPr>
            <a:r>
              <a:rPr lang="en-US" sz="1800" dirty="0">
                <a:latin typeface="+mn-lt"/>
              </a:rPr>
              <a:t>These numbers are ancient.</a:t>
            </a:r>
          </a:p>
          <a:p>
            <a:pPr marL="285750" indent="-285750">
              <a:lnSpc>
                <a:spcPct val="90000"/>
              </a:lnSpc>
              <a:spcBef>
                <a:spcPts val="600"/>
              </a:spcBef>
              <a:spcAft>
                <a:spcPts val="0"/>
              </a:spcAft>
              <a:buClr>
                <a:srgbClr val="1A2C64"/>
              </a:buClr>
              <a:buFont typeface="Arial" charset="0"/>
              <a:buChar char="•"/>
            </a:pPr>
            <a:r>
              <a:rPr lang="en-US" sz="1800" dirty="0">
                <a:latin typeface="+mn-lt"/>
              </a:rPr>
              <a:t>Looking for more modern numbers.</a:t>
            </a:r>
          </a:p>
          <a:p>
            <a:pPr marL="285750" indent="-285750">
              <a:lnSpc>
                <a:spcPct val="90000"/>
              </a:lnSpc>
              <a:spcBef>
                <a:spcPts val="600"/>
              </a:spcBef>
              <a:spcAft>
                <a:spcPts val="0"/>
              </a:spcAft>
              <a:buClr>
                <a:srgbClr val="1A2C64"/>
              </a:buClr>
              <a:buFont typeface="Arial" charset="0"/>
              <a:buChar char="•"/>
            </a:pPr>
            <a:r>
              <a:rPr lang="en-US" sz="1800" dirty="0">
                <a:latin typeface="+mn-lt"/>
              </a:rPr>
              <a:t>But, does give an idea of</a:t>
            </a:r>
          </a:p>
          <a:p>
            <a:pPr marL="742950" lvl="1" indent="-285750">
              <a:lnSpc>
                <a:spcPct val="90000"/>
              </a:lnSpc>
              <a:spcBef>
                <a:spcPts val="600"/>
              </a:spcBef>
              <a:spcAft>
                <a:spcPts val="0"/>
              </a:spcAft>
              <a:buClr>
                <a:srgbClr val="1A2C64"/>
              </a:buClr>
              <a:buFont typeface="Arial" charset="0"/>
              <a:buChar char="•"/>
            </a:pPr>
            <a:r>
              <a:rPr lang="en-US" dirty="0">
                <a:latin typeface="+mn-lt"/>
              </a:rPr>
              <a:t>Price</a:t>
            </a:r>
          </a:p>
          <a:p>
            <a:pPr marL="742950" lvl="1" indent="-285750">
              <a:lnSpc>
                <a:spcPct val="90000"/>
              </a:lnSpc>
              <a:spcBef>
                <a:spcPts val="600"/>
              </a:spcBef>
              <a:spcAft>
                <a:spcPts val="0"/>
              </a:spcAft>
              <a:buClr>
                <a:srgbClr val="1A2C64"/>
              </a:buClr>
              <a:buFont typeface="Arial" charset="0"/>
              <a:buChar char="•"/>
            </a:pPr>
            <a:r>
              <a:rPr lang="en-US" dirty="0">
                <a:latin typeface="+mn-lt"/>
              </a:rPr>
              <a:t>Performance</a:t>
            </a:r>
          </a:p>
          <a:p>
            <a:pPr marL="285750" indent="-285750">
              <a:lnSpc>
                <a:spcPct val="90000"/>
              </a:lnSpc>
              <a:spcBef>
                <a:spcPts val="600"/>
              </a:spcBef>
              <a:spcAft>
                <a:spcPts val="0"/>
              </a:spcAft>
              <a:buClr>
                <a:srgbClr val="1A2C64"/>
              </a:buClr>
              <a:buFont typeface="Arial" charset="0"/>
              <a:buChar char="•"/>
            </a:pPr>
            <a:r>
              <a:rPr lang="en-US" sz="1800" dirty="0">
                <a:latin typeface="+mn-lt"/>
              </a:rPr>
              <a:t>The general observation is that</a:t>
            </a:r>
          </a:p>
          <a:p>
            <a:pPr marL="800100" lvl="1" indent="-342900">
              <a:lnSpc>
                <a:spcPct val="90000"/>
              </a:lnSpc>
              <a:spcBef>
                <a:spcPts val="600"/>
              </a:spcBef>
              <a:spcAft>
                <a:spcPts val="0"/>
              </a:spcAft>
              <a:buClr>
                <a:srgbClr val="1A2C64"/>
              </a:buClr>
              <a:buFont typeface="Arial" charset="0"/>
              <a:buChar char="•"/>
            </a:pPr>
            <a:r>
              <a:rPr lang="en-US" sz="1800" dirty="0">
                <a:latin typeface="+mn-lt"/>
              </a:rPr>
              <a:t>Performance goes up 10X/level.</a:t>
            </a:r>
          </a:p>
          <a:p>
            <a:pPr marL="800100" lvl="1" indent="-342900">
              <a:lnSpc>
                <a:spcPct val="90000"/>
              </a:lnSpc>
              <a:spcBef>
                <a:spcPts val="600"/>
              </a:spcBef>
              <a:spcAft>
                <a:spcPts val="0"/>
              </a:spcAft>
              <a:buClr>
                <a:srgbClr val="1A2C64"/>
              </a:buClr>
              <a:buFont typeface="Arial" charset="0"/>
              <a:buChar char="•"/>
            </a:pPr>
            <a:r>
              <a:rPr lang="en-US" sz="1800" dirty="0">
                <a:latin typeface="+mn-lt"/>
              </a:rPr>
              <a:t>Price goes up 10x per level.</a:t>
            </a:r>
          </a:p>
          <a:p>
            <a:pPr marL="285750" indent="-285750">
              <a:lnSpc>
                <a:spcPct val="90000"/>
              </a:lnSpc>
              <a:spcBef>
                <a:spcPts val="600"/>
              </a:spcBef>
              <a:spcAft>
                <a:spcPts val="0"/>
              </a:spcAft>
              <a:buClr>
                <a:srgbClr val="1A2C64"/>
              </a:buClr>
              <a:buFont typeface="Arial" charset="0"/>
              <a:buChar char="•"/>
            </a:pPr>
            <a:r>
              <a:rPr lang="en-US" sz="1800" dirty="0">
                <a:latin typeface="+mn-lt"/>
              </a:rPr>
              <a:t>Note: One major change is improved</a:t>
            </a:r>
            <a:br>
              <a:rPr lang="en-US" sz="1800" dirty="0">
                <a:latin typeface="+mn-lt"/>
              </a:rPr>
            </a:br>
            <a:r>
              <a:rPr lang="en-US" sz="1800" dirty="0">
                <a:latin typeface="+mn-lt"/>
              </a:rPr>
              <a:t>price performance of SDD relative</a:t>
            </a:r>
            <a:br>
              <a:rPr lang="en-US" sz="1800" dirty="0">
                <a:latin typeface="+mn-lt"/>
              </a:rPr>
            </a:br>
            <a:r>
              <a:rPr lang="en-US" sz="1800" dirty="0">
                <a:latin typeface="+mn-lt"/>
              </a:rPr>
              <a:t>to HDD for large data.</a:t>
            </a:r>
          </a:p>
        </p:txBody>
      </p:sp>
    </p:spTree>
    <p:extLst>
      <p:ext uri="{BB962C8B-B14F-4D97-AF65-F5344CB8AC3E}">
        <p14:creationId xmlns:p14="http://schemas.microsoft.com/office/powerpoint/2010/main" val="18002510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665182" y="2097485"/>
            <a:ext cx="4446415"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Spatial and Temporal Indices</a:t>
            </a:r>
          </a:p>
        </p:txBody>
      </p:sp>
    </p:spTree>
    <p:extLst>
      <p:ext uri="{BB962C8B-B14F-4D97-AF65-F5344CB8AC3E}">
        <p14:creationId xmlns:p14="http://schemas.microsoft.com/office/powerpoint/2010/main" val="21745975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FC67521-7F9B-4735-B715-B36E3C30DDD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Spatial Data</a:t>
            </a:r>
          </a:p>
        </p:txBody>
      </p:sp>
      <p:sp>
        <p:nvSpPr>
          <p:cNvPr id="128003" name="Rectangle 3">
            <a:extLst>
              <a:ext uri="{FF2B5EF4-FFF2-40B4-BE49-F238E27FC236}">
                <a16:creationId xmlns:a16="http://schemas.microsoft.com/office/drawing/2014/main" id="{E7EFBCE8-0EDF-4A48-A1D2-2597E17CB2AC}"/>
              </a:ext>
            </a:extLst>
          </p:cNvPr>
          <p:cNvSpPr>
            <a:spLocks noGrp="1" noChangeArrowheads="1"/>
          </p:cNvSpPr>
          <p:nvPr>
            <p:ph idx="1"/>
          </p:nvPr>
        </p:nvSpPr>
        <p:spPr>
          <a:xfrm>
            <a:off x="1768876" y="800747"/>
            <a:ext cx="5760177" cy="3947602"/>
          </a:xfrm>
        </p:spPr>
        <p:txBody>
          <a:bodyPr/>
          <a:lstStyle/>
          <a:p>
            <a:r>
              <a:rPr lang="en-US" altLang="en-US" dirty="0"/>
              <a:t>Databases can store data types such as lines, polygons, in addition to raster images </a:t>
            </a:r>
          </a:p>
          <a:p>
            <a:pPr lvl="1"/>
            <a:r>
              <a:rPr lang="en-US" altLang="en-US" dirty="0"/>
              <a:t>allows relational databases to store and retrieve spatial information</a:t>
            </a:r>
          </a:p>
          <a:p>
            <a:pPr lvl="1"/>
            <a:r>
              <a:rPr lang="en-US" altLang="en-US" dirty="0"/>
              <a:t>Queries can use spatial conditions (e.g. contains or overlaps).</a:t>
            </a:r>
          </a:p>
          <a:p>
            <a:pPr lvl="1"/>
            <a:r>
              <a:rPr lang="en-US" altLang="en-US" dirty="0"/>
              <a:t>queries can mix spatial and nonspatial conditions </a:t>
            </a:r>
          </a:p>
          <a:p>
            <a:r>
              <a:rPr lang="en-US" altLang="en-US" b="1" dirty="0">
                <a:solidFill>
                  <a:srgbClr val="002060"/>
                </a:solidFill>
              </a:rPr>
              <a:t>Nearest neighbor queries</a:t>
            </a:r>
            <a:r>
              <a:rPr lang="en-US" altLang="en-US" dirty="0"/>
              <a:t>, given a point or an object, find the nearest object that satisfies given conditions.</a:t>
            </a:r>
          </a:p>
          <a:p>
            <a:r>
              <a:rPr lang="en-US" altLang="en-US" b="1" dirty="0">
                <a:solidFill>
                  <a:srgbClr val="002060"/>
                </a:solidFill>
              </a:rPr>
              <a:t>Range queries </a:t>
            </a:r>
            <a:r>
              <a:rPr lang="en-US" altLang="en-US" dirty="0"/>
              <a:t>deal with spatial regions. e.g., ask for objects that lie partially or fully inside a specified region.</a:t>
            </a:r>
          </a:p>
          <a:p>
            <a:r>
              <a:rPr lang="en-US" altLang="en-US" dirty="0"/>
              <a:t>Queries that compute intersections or </a:t>
            </a:r>
            <a:r>
              <a:rPr lang="en-US" altLang="en-US" dirty="0">
                <a:solidFill>
                  <a:srgbClr val="002060"/>
                </a:solidFill>
              </a:rPr>
              <a:t>unions</a:t>
            </a:r>
            <a:r>
              <a:rPr lang="en-US" altLang="en-US" dirty="0"/>
              <a:t> of regions.</a:t>
            </a:r>
          </a:p>
          <a:p>
            <a:r>
              <a:rPr lang="en-US" altLang="en-US" b="1" dirty="0">
                <a:solidFill>
                  <a:srgbClr val="002060"/>
                </a:solidFill>
              </a:rPr>
              <a:t>Spatial join </a:t>
            </a:r>
            <a:r>
              <a:rPr lang="en-US" altLang="en-US" dirty="0"/>
              <a:t>of two spatial relations with the location playing the role of join attribute.</a:t>
            </a:r>
          </a:p>
        </p:txBody>
      </p:sp>
    </p:spTree>
    <p:extLst>
      <p:ext uri="{BB962C8B-B14F-4D97-AF65-F5344CB8AC3E}">
        <p14:creationId xmlns:p14="http://schemas.microsoft.com/office/powerpoint/2010/main" val="3588941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46936AA-5389-4706-9D86-8A63CE20FA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of Spatial Data</a:t>
            </a:r>
          </a:p>
        </p:txBody>
      </p:sp>
      <p:sp>
        <p:nvSpPr>
          <p:cNvPr id="132099" name="Rectangle 3">
            <a:extLst>
              <a:ext uri="{FF2B5EF4-FFF2-40B4-BE49-F238E27FC236}">
                <a16:creationId xmlns:a16="http://schemas.microsoft.com/office/drawing/2014/main" id="{EC4A4D1F-8168-4564-BDE7-6C8D4BD78D9F}"/>
              </a:ext>
            </a:extLst>
          </p:cNvPr>
          <p:cNvSpPr>
            <a:spLocks noGrp="1" noChangeArrowheads="1"/>
          </p:cNvSpPr>
          <p:nvPr>
            <p:ph idx="1"/>
          </p:nvPr>
        </p:nvSpPr>
        <p:spPr>
          <a:xfrm>
            <a:off x="1768876" y="885588"/>
            <a:ext cx="3326312" cy="3947602"/>
          </a:xfrm>
        </p:spPr>
        <p:txBody>
          <a:bodyPr/>
          <a:lstStyle/>
          <a:p>
            <a:r>
              <a:rPr lang="en-US" altLang="en-US" b="1" dirty="0">
                <a:solidFill>
                  <a:srgbClr val="002060"/>
                </a:solidFill>
              </a:rPr>
              <a:t>k-d tree</a:t>
            </a:r>
            <a:r>
              <a:rPr lang="en-US" altLang="en-US" dirty="0">
                <a:solidFill>
                  <a:srgbClr val="002060"/>
                </a:solidFill>
              </a:rPr>
              <a:t> </a:t>
            </a:r>
            <a:r>
              <a:rPr lang="en-US" altLang="en-US" dirty="0"/>
              <a:t>- early structure used for indexing in multiple dimensions.</a:t>
            </a:r>
          </a:p>
          <a:p>
            <a:r>
              <a:rPr lang="en-US" altLang="en-US" dirty="0"/>
              <a:t>Each level of a </a:t>
            </a:r>
            <a:r>
              <a:rPr lang="en-US" altLang="en-US" i="1" dirty="0"/>
              <a:t>k-d</a:t>
            </a:r>
            <a:r>
              <a:rPr lang="en-US" altLang="en-US" dirty="0"/>
              <a:t>  tree partitions the space into two.</a:t>
            </a:r>
          </a:p>
          <a:p>
            <a:pPr lvl="1"/>
            <a:r>
              <a:rPr lang="en-US" altLang="en-US" dirty="0"/>
              <a:t>Choose one dimension for partitioning at the root level of the tree.</a:t>
            </a:r>
          </a:p>
          <a:p>
            <a:pPr lvl="1"/>
            <a:r>
              <a:rPr lang="en-US" altLang="en-US" dirty="0"/>
              <a:t>Choose another dimensions for partitioning in nodes at the next level and so on, cycling through the dimensions.</a:t>
            </a:r>
          </a:p>
          <a:p>
            <a:r>
              <a:rPr lang="en-US" altLang="en-US" dirty="0"/>
              <a:t>In each node, approximately half of the points stored in the sub-tree fall on one side and half on the other.</a:t>
            </a:r>
          </a:p>
          <a:p>
            <a:r>
              <a:rPr lang="en-US" altLang="en-US" dirty="0"/>
              <a:t>Partitioning stops when a node has less than a given number of points.</a:t>
            </a:r>
          </a:p>
        </p:txBody>
      </p:sp>
      <p:pic>
        <p:nvPicPr>
          <p:cNvPr id="4" name="Picture 7">
            <a:extLst>
              <a:ext uri="{FF2B5EF4-FFF2-40B4-BE49-F238E27FC236}">
                <a16:creationId xmlns:a16="http://schemas.microsoft.com/office/drawing/2014/main" id="{B28D4692-2C0C-4171-B92F-B0BEE58A4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661" y="687145"/>
            <a:ext cx="2665429" cy="279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5F5BAEA6-A9D8-43EF-8AFB-109BDADBBC00}"/>
              </a:ext>
            </a:extLst>
          </p:cNvPr>
          <p:cNvSpPr txBox="1">
            <a:spLocks noChangeArrowheads="1"/>
          </p:cNvSpPr>
          <p:nvPr/>
        </p:nvSpPr>
        <p:spPr bwMode="auto">
          <a:xfrm>
            <a:off x="5144679" y="3622519"/>
            <a:ext cx="2632484" cy="12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35000"/>
              </a:spcBef>
              <a:spcAft>
                <a:spcPct val="0"/>
              </a:spcAft>
              <a:buClr>
                <a:srgbClr val="00206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indent="-257175" defTabSz="685800">
              <a:lnSpc>
                <a:spcPct val="90000"/>
              </a:lnSpc>
            </a:pPr>
            <a:r>
              <a:rPr lang="en-US" altLang="en-US" sz="1275" kern="0" dirty="0">
                <a:solidFill>
                  <a:srgbClr val="000000"/>
                </a:solidFill>
                <a:latin typeface="Helvetica"/>
              </a:rPr>
              <a:t>The </a:t>
            </a:r>
            <a:r>
              <a:rPr lang="en-US" altLang="en-US" sz="1275" b="1" kern="0" dirty="0">
                <a:solidFill>
                  <a:srgbClr val="002060"/>
                </a:solidFill>
                <a:latin typeface="Helvetica"/>
              </a:rPr>
              <a:t>k-d-B tree</a:t>
            </a:r>
            <a:r>
              <a:rPr lang="en-US" altLang="en-US" sz="1275" kern="0" dirty="0">
                <a:solidFill>
                  <a:srgbClr val="002060"/>
                </a:solidFill>
                <a:latin typeface="Helvetica"/>
              </a:rPr>
              <a:t> </a:t>
            </a:r>
            <a:r>
              <a:rPr lang="en-US" altLang="en-US" sz="1275" kern="0" dirty="0">
                <a:solidFill>
                  <a:srgbClr val="000000"/>
                </a:solidFill>
                <a:latin typeface="Helvetica"/>
              </a:rPr>
              <a:t>extends the </a:t>
            </a:r>
            <a:r>
              <a:rPr lang="en-US" altLang="en-US" sz="1275" i="1" kern="0" dirty="0">
                <a:solidFill>
                  <a:srgbClr val="000000"/>
                </a:solidFill>
                <a:latin typeface="Helvetica"/>
              </a:rPr>
              <a:t>k-d</a:t>
            </a:r>
            <a:r>
              <a:rPr lang="en-US" altLang="en-US" sz="1275" kern="0" dirty="0">
                <a:solidFill>
                  <a:srgbClr val="000000"/>
                </a:solidFill>
                <a:latin typeface="Helvetica"/>
              </a:rPr>
              <a:t> tree to allow multiple child nodes for each internal node; well-suited for secondary storage.</a:t>
            </a:r>
          </a:p>
          <a:p>
            <a:pPr marL="257175" indent="-257175" defTabSz="685800">
              <a:lnSpc>
                <a:spcPct val="90000"/>
              </a:lnSpc>
            </a:pPr>
            <a:endParaRPr lang="en-US" altLang="en-US" sz="1275" kern="0" dirty="0">
              <a:solidFill>
                <a:srgbClr val="000000"/>
              </a:solidFill>
              <a:latin typeface="Helvetica"/>
            </a:endParaRPr>
          </a:p>
        </p:txBody>
      </p:sp>
    </p:spTree>
    <p:extLst>
      <p:ext uri="{BB962C8B-B14F-4D97-AF65-F5344CB8AC3E}">
        <p14:creationId xmlns:p14="http://schemas.microsoft.com/office/powerpoint/2010/main" val="36401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94717B-8ECF-4F8B-945D-8AB26924C5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Division of Space by Quadtrees</a:t>
            </a:r>
          </a:p>
        </p:txBody>
      </p:sp>
      <p:sp>
        <p:nvSpPr>
          <p:cNvPr id="136195" name="Rectangle 3">
            <a:extLst>
              <a:ext uri="{FF2B5EF4-FFF2-40B4-BE49-F238E27FC236}">
                <a16:creationId xmlns:a16="http://schemas.microsoft.com/office/drawing/2014/main" id="{479A0A68-C07D-436B-B4EC-0157D394739F}"/>
              </a:ext>
            </a:extLst>
          </p:cNvPr>
          <p:cNvSpPr>
            <a:spLocks noGrp="1" noChangeArrowheads="1"/>
          </p:cNvSpPr>
          <p:nvPr>
            <p:ph idx="1"/>
          </p:nvPr>
        </p:nvSpPr>
        <p:spPr>
          <a:xfrm>
            <a:off x="1788851" y="865043"/>
            <a:ext cx="5740202" cy="3947602"/>
          </a:xfrm>
        </p:spPr>
        <p:txBody>
          <a:bodyPr/>
          <a:lstStyle/>
          <a:p>
            <a:pPr>
              <a:lnSpc>
                <a:spcPct val="90000"/>
              </a:lnSpc>
            </a:pPr>
            <a:r>
              <a:rPr lang="en-US" altLang="en-US" dirty="0"/>
              <a:t>Each node of a quadtree is associated with  a rectangular region of space; the top node is associated with the entire target space.</a:t>
            </a:r>
          </a:p>
          <a:p>
            <a:pPr>
              <a:lnSpc>
                <a:spcPct val="90000"/>
              </a:lnSpc>
            </a:pPr>
            <a:r>
              <a:rPr lang="en-US" altLang="en-US" dirty="0"/>
              <a:t>Each non-leaf  nodes divides its region into four equal sized quadrants</a:t>
            </a:r>
          </a:p>
          <a:p>
            <a:pPr lvl="1">
              <a:lnSpc>
                <a:spcPct val="90000"/>
              </a:lnSpc>
            </a:pPr>
            <a:r>
              <a:rPr lang="en-US" altLang="en-US" dirty="0"/>
              <a:t> correspondingly each such node has four child nodes corresponding to the four quadrants and so on</a:t>
            </a:r>
          </a:p>
          <a:p>
            <a:pPr>
              <a:lnSpc>
                <a:spcPct val="90000"/>
              </a:lnSpc>
            </a:pPr>
            <a:r>
              <a:rPr lang="en-US" altLang="en-US" dirty="0"/>
              <a:t>Leaf nodes have between zero and some fixed maximum number of points (set to 1 in example).</a:t>
            </a:r>
          </a:p>
        </p:txBody>
      </p:sp>
      <p:pic>
        <p:nvPicPr>
          <p:cNvPr id="136196" name="Picture 7">
            <a:extLst>
              <a:ext uri="{FF2B5EF4-FFF2-40B4-BE49-F238E27FC236}">
                <a16:creationId xmlns:a16="http://schemas.microsoft.com/office/drawing/2014/main" id="{231FABA6-5033-4C35-80CF-5126966A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51" y="2499706"/>
            <a:ext cx="1796896" cy="179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5922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07C7D0F-CE98-447A-BB57-D0098B31128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R-Trees</a:t>
            </a:r>
          </a:p>
        </p:txBody>
      </p:sp>
      <p:sp>
        <p:nvSpPr>
          <p:cNvPr id="140291" name="Rectangle 3">
            <a:extLst>
              <a:ext uri="{FF2B5EF4-FFF2-40B4-BE49-F238E27FC236}">
                <a16:creationId xmlns:a16="http://schemas.microsoft.com/office/drawing/2014/main" id="{DB6B82C9-851B-4DC2-8EBF-CDB535FD70E1}"/>
              </a:ext>
            </a:extLst>
          </p:cNvPr>
          <p:cNvSpPr>
            <a:spLocks noGrp="1" noChangeArrowheads="1"/>
          </p:cNvSpPr>
          <p:nvPr>
            <p:ph idx="1"/>
          </p:nvPr>
        </p:nvSpPr>
        <p:spPr>
          <a:xfrm>
            <a:off x="1775534" y="800747"/>
            <a:ext cx="5753519" cy="3947602"/>
          </a:xfrm>
        </p:spPr>
        <p:txBody>
          <a:bodyPr/>
          <a:lstStyle/>
          <a:p>
            <a:r>
              <a:rPr lang="en-US" altLang="en-US" b="1" dirty="0">
                <a:solidFill>
                  <a:srgbClr val="002060"/>
                </a:solidFill>
              </a:rPr>
              <a:t>R-trees</a:t>
            </a:r>
            <a:r>
              <a:rPr lang="en-US" altLang="en-US" dirty="0">
                <a:solidFill>
                  <a:srgbClr val="002060"/>
                </a:solidFill>
              </a:rPr>
              <a:t> </a:t>
            </a:r>
            <a:r>
              <a:rPr lang="en-US" altLang="en-US" dirty="0"/>
              <a:t>are a N-dimensional extension of B</a:t>
            </a:r>
            <a:r>
              <a:rPr lang="en-US" altLang="en-US" baseline="30000" dirty="0"/>
              <a:t>+</a:t>
            </a:r>
            <a:r>
              <a:rPr lang="en-US" altLang="en-US" dirty="0"/>
              <a:t>-trees, useful for indexing sets of rectangles and other polygons.</a:t>
            </a:r>
          </a:p>
          <a:p>
            <a:r>
              <a:rPr lang="en-US" altLang="en-US" dirty="0"/>
              <a:t>Supported in many modern database systems, along with variants like R</a:t>
            </a:r>
            <a:r>
              <a:rPr lang="en-US" altLang="en-US" baseline="30000" dirty="0"/>
              <a:t>+</a:t>
            </a:r>
            <a:r>
              <a:rPr lang="en-US" altLang="en-US" dirty="0"/>
              <a:t> -trees and R*-trees.</a:t>
            </a:r>
          </a:p>
          <a:p>
            <a:r>
              <a:rPr lang="en-US" altLang="en-US" dirty="0"/>
              <a:t>Basic idea: generalize the notion of a one-dimensional interval associated with each B+ -tree node to an </a:t>
            </a:r>
            <a:br>
              <a:rPr lang="en-US" altLang="en-US" dirty="0"/>
            </a:br>
            <a:r>
              <a:rPr lang="en-US" altLang="en-US" dirty="0"/>
              <a:t>N-dimensional interval, that is, an N-dimensional rectangle.</a:t>
            </a:r>
          </a:p>
          <a:p>
            <a:r>
              <a:rPr lang="en-US" altLang="en-US" dirty="0"/>
              <a:t>Will consider only the two-dimensional case (</a:t>
            </a:r>
            <a:r>
              <a:rPr lang="en-US" altLang="en-US" i="1" dirty="0"/>
              <a:t>N </a:t>
            </a:r>
            <a:r>
              <a:rPr lang="en-US" altLang="en-US" dirty="0"/>
              <a:t>= 2) </a:t>
            </a:r>
          </a:p>
          <a:p>
            <a:pPr lvl="1"/>
            <a:r>
              <a:rPr lang="en-US" altLang="en-US" dirty="0"/>
              <a:t>generalization for </a:t>
            </a:r>
            <a:r>
              <a:rPr lang="en-US" altLang="en-US" i="1" dirty="0"/>
              <a:t>N </a:t>
            </a:r>
            <a:r>
              <a:rPr lang="en-US" altLang="en-US" dirty="0"/>
              <a:t>&gt; 2 is  straightforward, although R-trees work well only for relatively small N</a:t>
            </a:r>
          </a:p>
          <a:p>
            <a:r>
              <a:rPr lang="en-US" altLang="en-US" dirty="0"/>
              <a:t>The </a:t>
            </a:r>
            <a:r>
              <a:rPr lang="en-US" altLang="en-US" b="1" dirty="0">
                <a:solidFill>
                  <a:srgbClr val="002060"/>
                </a:solidFill>
              </a:rPr>
              <a:t>bounding box </a:t>
            </a:r>
            <a:r>
              <a:rPr lang="en-US" altLang="en-US" dirty="0"/>
              <a:t>of a node is a minimum  sized rectangle that contains all the rectangles/polygons associated with the node</a:t>
            </a:r>
          </a:p>
          <a:p>
            <a:pPr lvl="1"/>
            <a:r>
              <a:rPr lang="en-US" altLang="en-US" i="1" dirty="0"/>
              <a:t>Bounding boxes of children of a node are allowed to overlap</a:t>
            </a:r>
            <a:endParaRPr lang="en-US" altLang="en-US" dirty="0"/>
          </a:p>
          <a:p>
            <a:endParaRPr lang="en-US" altLang="en-US" dirty="0"/>
          </a:p>
        </p:txBody>
      </p:sp>
    </p:spTree>
    <p:extLst>
      <p:ext uri="{BB962C8B-B14F-4D97-AF65-F5344CB8AC3E}">
        <p14:creationId xmlns:p14="http://schemas.microsoft.com/office/powerpoint/2010/main" val="9639716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17F5472-3E83-469E-989D-EC685DBB30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Example R-Tree</a:t>
            </a:r>
          </a:p>
        </p:txBody>
      </p:sp>
      <p:sp>
        <p:nvSpPr>
          <p:cNvPr id="144387" name="Rectangle 3">
            <a:extLst>
              <a:ext uri="{FF2B5EF4-FFF2-40B4-BE49-F238E27FC236}">
                <a16:creationId xmlns:a16="http://schemas.microsoft.com/office/drawing/2014/main" id="{0F338110-E777-4E0C-9127-4B7D0ACAEB62}"/>
              </a:ext>
            </a:extLst>
          </p:cNvPr>
          <p:cNvSpPr>
            <a:spLocks noGrp="1" noChangeArrowheads="1"/>
          </p:cNvSpPr>
          <p:nvPr>
            <p:ph idx="1"/>
          </p:nvPr>
        </p:nvSpPr>
        <p:spPr>
          <a:xfrm>
            <a:off x="1719263" y="800747"/>
            <a:ext cx="5809790" cy="3947602"/>
          </a:xfrm>
        </p:spPr>
        <p:txBody>
          <a:bodyPr/>
          <a:lstStyle/>
          <a:p>
            <a:r>
              <a:rPr lang="en-US" altLang="en-US" dirty="0"/>
              <a:t>A set of rectangles (solid line) and the bounding boxes (dashed line) of the nodes of an R-tree for the rectangles.</a:t>
            </a:r>
          </a:p>
          <a:p>
            <a:r>
              <a:rPr lang="en-US" altLang="en-US" dirty="0"/>
              <a:t>The R-tree is shown on the right.</a:t>
            </a:r>
            <a:endParaRPr lang="en-US" altLang="en-US" dirty="0">
              <a:latin typeface="Georgia" panose="02040502050405020303" pitchFamily="18" charset="0"/>
            </a:endParaRPr>
          </a:p>
          <a:p>
            <a:pPr>
              <a:lnSpc>
                <a:spcPct val="90000"/>
              </a:lnSpc>
              <a:buClr>
                <a:srgbClr val="CC3300"/>
              </a:buClr>
              <a:buFont typeface="Wingdings" panose="05000000000000000000" pitchFamily="2" charset="2"/>
              <a:buNone/>
            </a:pPr>
            <a:r>
              <a:rPr lang="en-US" altLang="en-US" dirty="0">
                <a:latin typeface="Georgia" panose="02040502050405020303" pitchFamily="18" charset="0"/>
              </a:rPr>
              <a:t>	</a:t>
            </a:r>
          </a:p>
        </p:txBody>
      </p:sp>
      <p:pic>
        <p:nvPicPr>
          <p:cNvPr id="144388" name="Picture 79">
            <a:extLst>
              <a:ext uri="{FF2B5EF4-FFF2-40B4-BE49-F238E27FC236}">
                <a16:creationId xmlns:a16="http://schemas.microsoft.com/office/drawing/2014/main" id="{A65AA742-AC24-4D62-BA4A-DCC43CC90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151" y="1671308"/>
            <a:ext cx="4494656" cy="237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123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56284EF-D536-4EF0-BF9C-272C367C7D82}"/>
              </a:ext>
            </a:extLst>
          </p:cNvPr>
          <p:cNvSpPr>
            <a:spLocks noGrp="1" noChangeArrowheads="1"/>
          </p:cNvSpPr>
          <p:nvPr>
            <p:ph type="title"/>
          </p:nvPr>
        </p:nvSpPr>
        <p:spPr/>
        <p:txBody>
          <a:bodyPr/>
          <a:lstStyle/>
          <a:p>
            <a:pPr>
              <a:buFont typeface="Transport MT" pitchFamily="2" charset="2"/>
              <a:buNone/>
              <a:defRPr/>
            </a:pPr>
            <a:r>
              <a:rPr lang="en-US" altLang="en-US" dirty="0">
                <a:effectLst>
                  <a:outerShdw blurRad="38100" dist="38100" dir="2700000" algn="tl">
                    <a:srgbClr val="C0C0C0"/>
                  </a:outerShdw>
                </a:effectLst>
              </a:rPr>
              <a:t>Search in R-Trees</a:t>
            </a:r>
          </a:p>
        </p:txBody>
      </p:sp>
      <p:sp>
        <p:nvSpPr>
          <p:cNvPr id="146435" name="Rectangle 3">
            <a:extLst>
              <a:ext uri="{FF2B5EF4-FFF2-40B4-BE49-F238E27FC236}">
                <a16:creationId xmlns:a16="http://schemas.microsoft.com/office/drawing/2014/main" id="{B27CFB6C-B278-44C5-9E66-319128CC20D8}"/>
              </a:ext>
            </a:extLst>
          </p:cNvPr>
          <p:cNvSpPr>
            <a:spLocks noGrp="1" noChangeArrowheads="1"/>
          </p:cNvSpPr>
          <p:nvPr>
            <p:ph idx="1"/>
          </p:nvPr>
        </p:nvSpPr>
        <p:spPr>
          <a:xfrm>
            <a:off x="1768875" y="821957"/>
            <a:ext cx="5772706" cy="1829332"/>
          </a:xfrm>
        </p:spPr>
        <p:txBody>
          <a:bodyPr/>
          <a:lstStyle/>
          <a:p>
            <a:r>
              <a:rPr lang="en-US" altLang="en-US" dirty="0"/>
              <a:t>To find data items intersecting a given query point/region, do the following, starting from the root node:</a:t>
            </a:r>
          </a:p>
          <a:p>
            <a:pPr lvl="1"/>
            <a:r>
              <a:rPr lang="en-US" altLang="en-US" dirty="0"/>
              <a:t>If the node is a leaf node, output the data items whose keys intersect the given query point/region.</a:t>
            </a:r>
          </a:p>
          <a:p>
            <a:pPr lvl="1"/>
            <a:r>
              <a:rPr lang="en-US" altLang="en-US" dirty="0"/>
              <a:t>Else, for each child of the current node whose bounding box intersects the query point/region, recursively search the child</a:t>
            </a:r>
          </a:p>
          <a:p>
            <a:r>
              <a:rPr lang="en-US" altLang="en-US" dirty="0"/>
              <a:t>Can be very inefficient in worst case since multiple paths may need to be searched, but works acceptably in practice.</a:t>
            </a:r>
          </a:p>
        </p:txBody>
      </p:sp>
      <p:pic>
        <p:nvPicPr>
          <p:cNvPr id="4" name="Picture 79">
            <a:extLst>
              <a:ext uri="{FF2B5EF4-FFF2-40B4-BE49-F238E27FC236}">
                <a16:creationId xmlns:a16="http://schemas.microsoft.com/office/drawing/2014/main" id="{E6DFA1BE-4532-4908-91A0-338119CBA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372" y="2731869"/>
            <a:ext cx="3658077" cy="193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7176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68876" y="800747"/>
            <a:ext cx="5760177" cy="3947602"/>
          </a:xfrm>
        </p:spPr>
        <p:txBody>
          <a:bodyPr/>
          <a:lstStyle/>
          <a:p>
            <a:r>
              <a:rPr lang="en-IN" dirty="0"/>
              <a:t>Temporal data refers to data that has an associated time period (interval)</a:t>
            </a:r>
          </a:p>
          <a:p>
            <a:pPr lvl="1"/>
            <a:r>
              <a:rPr lang="en-IN" dirty="0"/>
              <a:t>Example: a temporal version of the </a:t>
            </a:r>
            <a:r>
              <a:rPr lang="en-IN" i="1" dirty="0"/>
              <a:t>course</a:t>
            </a:r>
            <a:r>
              <a:rPr lang="en-IN" dirty="0"/>
              <a:t> relation</a:t>
            </a:r>
          </a:p>
          <a:p>
            <a:pPr lvl="1"/>
            <a:endParaRPr lang="en-IN" dirty="0"/>
          </a:p>
          <a:p>
            <a:pPr lvl="1"/>
            <a:endParaRPr lang="en-IN" dirty="0"/>
          </a:p>
          <a:p>
            <a:pPr lvl="1"/>
            <a:endParaRPr lang="en-IN" dirty="0"/>
          </a:p>
          <a:p>
            <a:pPr marL="342900" lvl="1" indent="0">
              <a:buNone/>
            </a:pPr>
            <a:endParaRPr lang="en-IN" dirty="0"/>
          </a:p>
          <a:p>
            <a:r>
              <a:rPr lang="en-IN" dirty="0"/>
              <a:t>Time interval has a start and end time</a:t>
            </a:r>
          </a:p>
          <a:p>
            <a:pPr lvl="1"/>
            <a:r>
              <a:rPr lang="en-IN" dirty="0"/>
              <a:t>End time set to infinity (or large date such as 9999-12-31) if a tuple is currently valid and its validity end time is not currently known</a:t>
            </a:r>
          </a:p>
          <a:p>
            <a:r>
              <a:rPr lang="en-IN" dirty="0"/>
              <a:t>Query may ask for all tuples that are valid at a point in time or during a time interval</a:t>
            </a:r>
          </a:p>
          <a:p>
            <a:pPr lvl="1"/>
            <a:r>
              <a:rPr lang="en-IN" dirty="0"/>
              <a:t>Index on valid time period speeds up this task</a:t>
            </a:r>
          </a:p>
        </p:txBody>
      </p:sp>
      <p:pic>
        <p:nvPicPr>
          <p:cNvPr id="4" name="Picture 3"/>
          <p:cNvPicPr>
            <a:picLocks noChangeAspect="1"/>
          </p:cNvPicPr>
          <p:nvPr/>
        </p:nvPicPr>
        <p:blipFill>
          <a:blip r:embed="rId2"/>
          <a:stretch>
            <a:fillRect/>
          </a:stretch>
        </p:blipFill>
        <p:spPr>
          <a:xfrm>
            <a:off x="2214559" y="1350155"/>
            <a:ext cx="5170420" cy="1039415"/>
          </a:xfrm>
          <a:prstGeom prst="rect">
            <a:avLst/>
          </a:prstGeom>
        </p:spPr>
      </p:pic>
    </p:spTree>
    <p:extLst>
      <p:ext uri="{BB962C8B-B14F-4D97-AF65-F5344CB8AC3E}">
        <p14:creationId xmlns:p14="http://schemas.microsoft.com/office/powerpoint/2010/main" val="12286671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9DE2-8AB6-410D-90D1-AD915182E95C}"/>
              </a:ext>
            </a:extLst>
          </p:cNvPr>
          <p:cNvSpPr>
            <a:spLocks noGrp="1"/>
          </p:cNvSpPr>
          <p:nvPr>
            <p:ph type="title"/>
          </p:nvPr>
        </p:nvSpPr>
        <p:spPr/>
        <p:txBody>
          <a:bodyPr/>
          <a:lstStyle/>
          <a:p>
            <a:r>
              <a:rPr lang="en-IN" dirty="0"/>
              <a:t>Indexing Temporal Data (Cont.)</a:t>
            </a:r>
          </a:p>
        </p:txBody>
      </p:sp>
      <p:sp>
        <p:nvSpPr>
          <p:cNvPr id="3" name="Content Placeholder 2">
            <a:extLst>
              <a:ext uri="{FF2B5EF4-FFF2-40B4-BE49-F238E27FC236}">
                <a16:creationId xmlns:a16="http://schemas.microsoft.com/office/drawing/2014/main" id="{8C2DD5E2-E96C-4EE1-BA94-E85FFAC71C63}"/>
              </a:ext>
            </a:extLst>
          </p:cNvPr>
          <p:cNvSpPr>
            <a:spLocks noGrp="1"/>
          </p:cNvSpPr>
          <p:nvPr>
            <p:ph idx="1"/>
          </p:nvPr>
        </p:nvSpPr>
        <p:spPr>
          <a:xfrm>
            <a:off x="1775534" y="800747"/>
            <a:ext cx="5759389" cy="2826217"/>
          </a:xfrm>
        </p:spPr>
        <p:txBody>
          <a:bodyPr/>
          <a:lstStyle/>
          <a:p>
            <a:r>
              <a:rPr lang="en-IN" dirty="0"/>
              <a:t>To create a temporal index on attribute </a:t>
            </a:r>
            <a:r>
              <a:rPr lang="en-IN" i="1" dirty="0"/>
              <a:t>a</a:t>
            </a:r>
            <a:r>
              <a:rPr lang="en-IN" dirty="0"/>
              <a:t>:</a:t>
            </a:r>
          </a:p>
          <a:p>
            <a:pPr lvl="1"/>
            <a:r>
              <a:rPr lang="en-IN" dirty="0"/>
              <a:t>Use spatial index, such as R-tree, with attribute </a:t>
            </a:r>
            <a:r>
              <a:rPr lang="en-IN" i="1" dirty="0"/>
              <a:t>a</a:t>
            </a:r>
            <a:r>
              <a:rPr lang="en-IN" dirty="0"/>
              <a:t> as one dimension, and time as another dimension</a:t>
            </a:r>
          </a:p>
          <a:p>
            <a:pPr lvl="2"/>
            <a:r>
              <a:rPr lang="en-IN" dirty="0"/>
              <a:t>Valid time forms an interval in the time dimension</a:t>
            </a:r>
          </a:p>
          <a:p>
            <a:pPr lvl="1"/>
            <a:r>
              <a:rPr lang="en-IN" dirty="0"/>
              <a:t>Tuples that are currently valid cause problems, since value is infinite or very large</a:t>
            </a:r>
          </a:p>
          <a:p>
            <a:pPr lvl="2"/>
            <a:r>
              <a:rPr lang="en-IN" dirty="0"/>
              <a:t>Solution:  store all current tuples (with end time as infinity) in a separate index, indexed on (</a:t>
            </a:r>
            <a:r>
              <a:rPr lang="en-IN" i="1" dirty="0"/>
              <a:t>a, start-time</a:t>
            </a:r>
            <a:r>
              <a:rPr lang="en-IN" dirty="0"/>
              <a:t>)</a:t>
            </a:r>
          </a:p>
          <a:p>
            <a:pPr lvl="3"/>
            <a:r>
              <a:rPr lang="en-IN" dirty="0"/>
              <a:t>To find tuples valid at a point in time </a:t>
            </a:r>
            <a:r>
              <a:rPr lang="en-IN" i="1" dirty="0"/>
              <a:t>t </a:t>
            </a:r>
            <a:r>
              <a:rPr lang="en-IN" dirty="0"/>
              <a:t>in the current tuple index, search for tuples in the range (</a:t>
            </a:r>
            <a:r>
              <a:rPr lang="en-IN" i="1" dirty="0"/>
              <a:t>a, 0</a:t>
            </a:r>
            <a:r>
              <a:rPr lang="en-IN" dirty="0"/>
              <a:t>) to (</a:t>
            </a:r>
            <a:r>
              <a:rPr lang="en-IN" i="1" dirty="0" err="1"/>
              <a:t>a,t</a:t>
            </a:r>
            <a:r>
              <a:rPr lang="en-IN" dirty="0"/>
              <a:t>)</a:t>
            </a:r>
            <a:r>
              <a:rPr lang="en-IN" i="1" dirty="0"/>
              <a:t> </a:t>
            </a:r>
          </a:p>
          <a:p>
            <a:r>
              <a:rPr lang="en-IN" dirty="0"/>
              <a:t>Temporal index on primary key can help enforce temporal primary key constraint</a:t>
            </a:r>
          </a:p>
        </p:txBody>
      </p:sp>
      <p:pic>
        <p:nvPicPr>
          <p:cNvPr id="5" name="Graphic 4">
            <a:extLst>
              <a:ext uri="{FF2B5EF4-FFF2-40B4-BE49-F238E27FC236}">
                <a16:creationId xmlns:a16="http://schemas.microsoft.com/office/drawing/2014/main" id="{02DBFAE2-DBBD-4DE9-B51F-67137EAF7B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25156"/>
          <a:stretch/>
        </p:blipFill>
        <p:spPr>
          <a:xfrm>
            <a:off x="2175913" y="3626963"/>
            <a:ext cx="4958630" cy="1053000"/>
          </a:xfrm>
          <a:prstGeom prst="rect">
            <a:avLst/>
          </a:prstGeom>
        </p:spPr>
      </p:pic>
    </p:spTree>
    <p:extLst>
      <p:ext uri="{BB962C8B-B14F-4D97-AF65-F5344CB8AC3E}">
        <p14:creationId xmlns:p14="http://schemas.microsoft.com/office/powerpoint/2010/main" val="34467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94480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3170965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Course Schedule and Assignments Updates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419389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b="1" dirty="0">
                <a:solidFill>
                  <a:srgbClr val="000000"/>
                </a:solidFill>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176078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08992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344751755"/>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1710745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7150"/>
            <a:ext cx="7629526" cy="387798"/>
          </a:xfrm>
        </p:spPr>
        <p:txBody>
          <a:bodyPr/>
          <a:lstStyle/>
          <a:p>
            <a:pPr algn="l"/>
            <a:r>
              <a:rPr lang="en-US" dirty="0">
                <a:solidFill>
                  <a:srgbClr val="0070C0"/>
                </a:solidFill>
              </a:rPr>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3782833338"/>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92803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extLst>
      <p:ext uri="{BB962C8B-B14F-4D97-AF65-F5344CB8AC3E}">
        <p14:creationId xmlns:p14="http://schemas.microsoft.com/office/powerpoint/2010/main" val="294672127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365044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193741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63637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Focus</a:t>
            </a:r>
          </a:p>
        </p:txBody>
      </p:sp>
      <p:sp>
        <p:nvSpPr>
          <p:cNvPr id="3" name="Content Placeholder 2"/>
          <p:cNvSpPr>
            <a:spLocks noGrp="1"/>
          </p:cNvSpPr>
          <p:nvPr>
            <p:ph sz="half" idx="1"/>
          </p:nvPr>
        </p:nvSpPr>
        <p:spPr>
          <a:xfrm>
            <a:off x="457199" y="590550"/>
            <a:ext cx="8413845" cy="3924695"/>
          </a:xfrm>
        </p:spPr>
        <p:txBody>
          <a:bodyPr>
            <a:normAutofit lnSpcReduction="10000"/>
          </a:bodyPr>
          <a:lstStyle/>
          <a:p>
            <a:pPr>
              <a:lnSpc>
                <a:spcPct val="110000"/>
              </a:lnSpc>
              <a:spcBef>
                <a:spcPts val="0"/>
              </a:spcBef>
              <a:spcAft>
                <a:spcPts val="400"/>
              </a:spcAft>
            </a:pPr>
            <a:r>
              <a:rPr lang="en-US" dirty="0"/>
              <a:t>We held a database teaching faculty meeting on 22-OCT.</a:t>
            </a:r>
          </a:p>
          <a:p>
            <a:pPr lvl="1">
              <a:lnSpc>
                <a:spcPct val="110000"/>
              </a:lnSpc>
              <a:spcBef>
                <a:spcPts val="0"/>
              </a:spcBef>
              <a:spcAft>
                <a:spcPts val="400"/>
              </a:spcAft>
            </a:pPr>
            <a:r>
              <a:rPr lang="en-US" dirty="0"/>
              <a:t>We are trying to make the various sections of W4111 more consistent.</a:t>
            </a:r>
          </a:p>
          <a:p>
            <a:pPr lvl="1">
              <a:lnSpc>
                <a:spcPct val="110000"/>
              </a:lnSpc>
              <a:spcBef>
                <a:spcPts val="0"/>
              </a:spcBef>
              <a:spcAft>
                <a:spcPts val="400"/>
              </a:spcAft>
            </a:pPr>
            <a:r>
              <a:rPr lang="en-US" dirty="0"/>
              <a:t>I am making two minor changes, which I believe will improve the course for you.</a:t>
            </a:r>
          </a:p>
          <a:p>
            <a:pPr>
              <a:lnSpc>
                <a:spcPct val="110000"/>
              </a:lnSpc>
              <a:spcBef>
                <a:spcPts val="0"/>
              </a:spcBef>
              <a:spcAft>
                <a:spcPts val="400"/>
              </a:spcAft>
            </a:pPr>
            <a:r>
              <a:rPr lang="en-US" dirty="0"/>
              <a:t>Reduce lecture time for Module II – DBMS architecture and implementation.</a:t>
            </a:r>
          </a:p>
          <a:p>
            <a:pPr lvl="1">
              <a:lnSpc>
                <a:spcPct val="110000"/>
              </a:lnSpc>
              <a:spcBef>
                <a:spcPts val="0"/>
              </a:spcBef>
              <a:spcAft>
                <a:spcPts val="400"/>
              </a:spcAft>
            </a:pPr>
            <a:r>
              <a:rPr lang="en-US" dirty="0"/>
              <a:t>Module II covers how to implement a DBMS. The other modules cover how to use databases to solve problem.</a:t>
            </a:r>
          </a:p>
          <a:p>
            <a:pPr lvl="1">
              <a:lnSpc>
                <a:spcPct val="110000"/>
              </a:lnSpc>
              <a:spcBef>
                <a:spcPts val="0"/>
              </a:spcBef>
              <a:spcAft>
                <a:spcPts val="400"/>
              </a:spcAft>
            </a:pPr>
            <a:r>
              <a:rPr lang="en-US" dirty="0"/>
              <a:t>4112 covers “how to implement a DBMS.” </a:t>
            </a:r>
          </a:p>
          <a:p>
            <a:pPr lvl="1">
              <a:lnSpc>
                <a:spcPct val="110000"/>
              </a:lnSpc>
              <a:spcBef>
                <a:spcPts val="0"/>
              </a:spcBef>
              <a:spcAft>
                <a:spcPts val="400"/>
              </a:spcAft>
            </a:pPr>
            <a:r>
              <a:rPr lang="en-US" dirty="0"/>
              <a:t>”How to implement a DBMS is primarily relevant to CS majors, and not all tracks.</a:t>
            </a:r>
          </a:p>
          <a:p>
            <a:pPr>
              <a:lnSpc>
                <a:spcPct val="110000"/>
              </a:lnSpc>
              <a:spcBef>
                <a:spcPts val="0"/>
              </a:spcBef>
              <a:spcAft>
                <a:spcPts val="400"/>
              </a:spcAft>
            </a:pPr>
            <a:r>
              <a:rPr lang="en-US" dirty="0"/>
              <a:t>Evolve HW4 (and HW 5) into track specific projects.</a:t>
            </a:r>
            <a:br>
              <a:rPr lang="en-US" dirty="0"/>
            </a:br>
            <a:r>
              <a:rPr lang="en-US" dirty="0"/>
              <a:t>Use all of the Module I, III and IV concepts to solve a more realistic scenarios.</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738595285"/>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51974332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55132701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3945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2697297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33097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389389533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351911098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416493549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1998478989"/>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2277257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Schedule (Tentative)</a:t>
            </a:r>
          </a:p>
        </p:txBody>
      </p:sp>
      <p:graphicFrame>
        <p:nvGraphicFramePr>
          <p:cNvPr id="6" name="Table 6">
            <a:extLst>
              <a:ext uri="{FF2B5EF4-FFF2-40B4-BE49-F238E27FC236}">
                <a16:creationId xmlns:a16="http://schemas.microsoft.com/office/drawing/2014/main" id="{B48B125D-B22E-B842-95B5-0577693F4A48}"/>
              </a:ext>
            </a:extLst>
          </p:cNvPr>
          <p:cNvGraphicFramePr>
            <a:graphicFrameLocks noGrp="1"/>
          </p:cNvGraphicFramePr>
          <p:nvPr>
            <p:extLst>
              <p:ext uri="{D42A27DB-BD31-4B8C-83A1-F6EECF244321}">
                <p14:modId xmlns:p14="http://schemas.microsoft.com/office/powerpoint/2010/main" val="176510194"/>
              </p:ext>
            </p:extLst>
          </p:nvPr>
        </p:nvGraphicFramePr>
        <p:xfrm>
          <a:off x="76200" y="590549"/>
          <a:ext cx="8915400" cy="4008488"/>
        </p:xfrm>
        <a:graphic>
          <a:graphicData uri="http://schemas.openxmlformats.org/drawingml/2006/table">
            <a:tbl>
              <a:tblPr firstRow="1" bandRow="1">
                <a:tableStyleId>{5C22544A-7EE6-4342-B048-85BDC9FD1C3A}</a:tableStyleId>
              </a:tblPr>
              <a:tblGrid>
                <a:gridCol w="1337310">
                  <a:extLst>
                    <a:ext uri="{9D8B030D-6E8A-4147-A177-3AD203B41FA5}">
                      <a16:colId xmlns:a16="http://schemas.microsoft.com/office/drawing/2014/main" val="2392137946"/>
                    </a:ext>
                  </a:extLst>
                </a:gridCol>
                <a:gridCol w="5639960">
                  <a:extLst>
                    <a:ext uri="{9D8B030D-6E8A-4147-A177-3AD203B41FA5}">
                      <a16:colId xmlns:a16="http://schemas.microsoft.com/office/drawing/2014/main" val="1633952555"/>
                    </a:ext>
                  </a:extLst>
                </a:gridCol>
                <a:gridCol w="1938130">
                  <a:extLst>
                    <a:ext uri="{9D8B030D-6E8A-4147-A177-3AD203B41FA5}">
                      <a16:colId xmlns:a16="http://schemas.microsoft.com/office/drawing/2014/main" val="2962633719"/>
                    </a:ext>
                  </a:extLst>
                </a:gridCol>
              </a:tblGrid>
              <a:tr h="388552">
                <a:tc>
                  <a:txBody>
                    <a:bodyPr/>
                    <a:lstStyle/>
                    <a:p>
                      <a:r>
                        <a:rPr lang="en-US" sz="1400" dirty="0"/>
                        <a:t>Date</a:t>
                      </a:r>
                    </a:p>
                  </a:txBody>
                  <a:tcPr/>
                </a:tc>
                <a:tc>
                  <a:txBody>
                    <a:bodyPr/>
                    <a:lstStyle/>
                    <a:p>
                      <a:r>
                        <a:rPr lang="en-US" sz="1400" dirty="0"/>
                        <a:t>Topics</a:t>
                      </a:r>
                    </a:p>
                  </a:txBody>
                  <a:tcPr/>
                </a:tc>
                <a:tc>
                  <a:txBody>
                    <a:bodyPr/>
                    <a:lstStyle/>
                    <a:p>
                      <a:r>
                        <a:rPr lang="en-US" sz="1400" dirty="0"/>
                        <a:t>Assignments</a:t>
                      </a:r>
                    </a:p>
                  </a:txBody>
                  <a:tcPr/>
                </a:tc>
                <a:extLst>
                  <a:ext uri="{0D108BD9-81ED-4DB2-BD59-A6C34878D82A}">
                    <a16:rowId xmlns:a16="http://schemas.microsoft.com/office/drawing/2014/main" val="1578466203"/>
                  </a:ext>
                </a:extLst>
              </a:tr>
              <a:tr h="302768">
                <a:tc>
                  <a:txBody>
                    <a:bodyPr/>
                    <a:lstStyle/>
                    <a:p>
                      <a:r>
                        <a:rPr lang="en-US" sz="1400" dirty="0"/>
                        <a:t>30-OCT</a:t>
                      </a:r>
                    </a:p>
                  </a:txBody>
                  <a:tcPr/>
                </a:tc>
                <a:tc>
                  <a:txBody>
                    <a:bodyPr/>
                    <a:lstStyle/>
                    <a:p>
                      <a:pPr marL="285750" indent="-285750">
                        <a:buFont typeface="Arial" panose="020B0604020202020204" pitchFamily="34" charset="0"/>
                        <a:buChar char="•"/>
                      </a:pPr>
                      <a:r>
                        <a:rPr lang="en-US" sz="1400" dirty="0"/>
                        <a:t>Module II: I/O subsystem, I/O optimization, indexes.</a:t>
                      </a:r>
                    </a:p>
                  </a:txBody>
                  <a:tcPr/>
                </a:tc>
                <a:tc>
                  <a:txBody>
                    <a:bodyPr/>
                    <a:lstStyle/>
                    <a:p>
                      <a:endParaRPr lang="en-US" sz="1400"/>
                    </a:p>
                  </a:txBody>
                  <a:tcPr/>
                </a:tc>
                <a:extLst>
                  <a:ext uri="{0D108BD9-81ED-4DB2-BD59-A6C34878D82A}">
                    <a16:rowId xmlns:a16="http://schemas.microsoft.com/office/drawing/2014/main" val="2970546222"/>
                  </a:ext>
                </a:extLst>
              </a:tr>
              <a:tr h="514705">
                <a:tc>
                  <a:txBody>
                    <a:bodyPr/>
                    <a:lstStyle/>
                    <a:p>
                      <a:r>
                        <a:rPr lang="en-US" sz="1400" dirty="0"/>
                        <a:t>6-NOV</a:t>
                      </a:r>
                    </a:p>
                  </a:txBody>
                  <a:tcPr/>
                </a:tc>
                <a:tc>
                  <a:txBody>
                    <a:bodyPr/>
                    <a:lstStyle/>
                    <a:p>
                      <a:pPr marL="285750" indent="-285750">
                        <a:buFont typeface="Arial" panose="020B0604020202020204" pitchFamily="34" charset="0"/>
                        <a:buChar char="•"/>
                      </a:pPr>
                      <a:r>
                        <a:rPr lang="en-US" sz="1400" dirty="0"/>
                        <a:t>Module II: Query optimization, transactions, recovery.</a:t>
                      </a:r>
                    </a:p>
                    <a:p>
                      <a:pPr marL="285750" indent="-285750">
                        <a:buFont typeface="Arial" panose="020B0604020202020204" pitchFamily="34" charset="0"/>
                        <a:buChar char="•"/>
                      </a:pPr>
                      <a:r>
                        <a:rPr lang="en-US" sz="1400" dirty="0"/>
                        <a:t>Module III: NoSQL concepts, BASE, graph database (1)</a:t>
                      </a:r>
                    </a:p>
                  </a:txBody>
                  <a:tcPr/>
                </a:tc>
                <a:tc>
                  <a:txBody>
                    <a:bodyPr/>
                    <a:lstStyle/>
                    <a:p>
                      <a:endParaRPr lang="en-US" sz="1400"/>
                    </a:p>
                  </a:txBody>
                  <a:tcPr/>
                </a:tc>
                <a:extLst>
                  <a:ext uri="{0D108BD9-81ED-4DB2-BD59-A6C34878D82A}">
                    <a16:rowId xmlns:a16="http://schemas.microsoft.com/office/drawing/2014/main" val="2704430535"/>
                  </a:ext>
                </a:extLst>
              </a:tr>
              <a:tr h="514705">
                <a:tc>
                  <a:txBody>
                    <a:bodyPr/>
                    <a:lstStyle/>
                    <a:p>
                      <a:r>
                        <a:rPr lang="en-US" sz="1400" dirty="0"/>
                        <a:t>13-NOV</a:t>
                      </a:r>
                    </a:p>
                  </a:txBody>
                  <a:tcPr/>
                </a:tc>
                <a:tc>
                  <a:txBody>
                    <a:bodyPr/>
                    <a:lstStyle/>
                    <a:p>
                      <a:pPr marL="285750" indent="-285750">
                        <a:buFont typeface="Arial" panose="020B0604020202020204" pitchFamily="34" charset="0"/>
                        <a:buChar char="•"/>
                      </a:pPr>
                      <a:r>
                        <a:rPr lang="en-US" sz="1400" dirty="0"/>
                        <a:t>Module III: Graph databases continued.</a:t>
                      </a:r>
                    </a:p>
                    <a:p>
                      <a:pPr marL="285750" indent="-285750">
                        <a:buFont typeface="Arial" panose="020B0604020202020204" pitchFamily="34" charset="0"/>
                        <a:buChar char="•"/>
                      </a:pPr>
                      <a:r>
                        <a:rPr lang="en-US" sz="1400" dirty="0"/>
                        <a:t>Module III: Document databases.</a:t>
                      </a:r>
                    </a:p>
                  </a:txBody>
                  <a:tcPr/>
                </a:tc>
                <a:tc>
                  <a:txBody>
                    <a:bodyPr/>
                    <a:lstStyle/>
                    <a:p>
                      <a:endParaRPr lang="en-US" sz="1400"/>
                    </a:p>
                  </a:txBody>
                  <a:tcPr/>
                </a:tc>
                <a:extLst>
                  <a:ext uri="{0D108BD9-81ED-4DB2-BD59-A6C34878D82A}">
                    <a16:rowId xmlns:a16="http://schemas.microsoft.com/office/drawing/2014/main" val="862259985"/>
                  </a:ext>
                </a:extLst>
              </a:tr>
              <a:tr h="514705">
                <a:tc>
                  <a:txBody>
                    <a:bodyPr/>
                    <a:lstStyle/>
                    <a:p>
                      <a:r>
                        <a:rPr lang="en-US" sz="1400" dirty="0"/>
                        <a:t>20-NOV</a:t>
                      </a:r>
                    </a:p>
                  </a:txBody>
                  <a:tcPr/>
                </a:tc>
                <a:tc>
                  <a:txBody>
                    <a:bodyPr/>
                    <a:lstStyle/>
                    <a:p>
                      <a:pPr marL="285750" indent="-285750">
                        <a:buFont typeface="Arial" panose="020B0604020202020204" pitchFamily="34" charset="0"/>
                        <a:buChar char="•"/>
                      </a:pPr>
                      <a:r>
                        <a:rPr lang="en-US" sz="1400" dirty="0"/>
                        <a:t>Module III: Key-value databases.</a:t>
                      </a:r>
                    </a:p>
                    <a:p>
                      <a:pPr marL="285750" indent="-285750">
                        <a:buFont typeface="Arial" panose="020B0604020202020204" pitchFamily="34" charset="0"/>
                        <a:buChar char="•"/>
                      </a:pPr>
                      <a:r>
                        <a:rPr lang="en-US" sz="1400" dirty="0"/>
                        <a:t>Module III: An example of a combined relational, NoSQL application.</a:t>
                      </a:r>
                    </a:p>
                  </a:txBody>
                  <a:tcPr/>
                </a:tc>
                <a:tc>
                  <a:txBody>
                    <a:bodyPr/>
                    <a:lstStyle/>
                    <a:p>
                      <a:endParaRPr lang="en-US" sz="1400"/>
                    </a:p>
                  </a:txBody>
                  <a:tcPr/>
                </a:tc>
                <a:extLst>
                  <a:ext uri="{0D108BD9-81ED-4DB2-BD59-A6C34878D82A}">
                    <a16:rowId xmlns:a16="http://schemas.microsoft.com/office/drawing/2014/main" val="1325778626"/>
                  </a:ext>
                </a:extLst>
              </a:tr>
              <a:tr h="362168">
                <a:tc>
                  <a:txBody>
                    <a:bodyPr/>
                    <a:lstStyle/>
                    <a:p>
                      <a:r>
                        <a:rPr lang="en-US" sz="1400" dirty="0"/>
                        <a:t>27-NOV</a:t>
                      </a:r>
                    </a:p>
                  </a:txBody>
                  <a:tcPr/>
                </a:tc>
                <a:tc>
                  <a:txBody>
                    <a:bodyPr/>
                    <a:lstStyle/>
                    <a:p>
                      <a:pPr marL="285750" indent="-285750">
                        <a:buFont typeface="Arial" panose="020B0604020202020204" pitchFamily="34" charset="0"/>
                        <a:buChar char="•"/>
                      </a:pPr>
                      <a:r>
                        <a:rPr lang="en-US" sz="1400" dirty="0"/>
                        <a:t>Thanksgiving Break</a:t>
                      </a:r>
                    </a:p>
                  </a:txBody>
                  <a:tcPr/>
                </a:tc>
                <a:tc>
                  <a:txBody>
                    <a:bodyPr/>
                    <a:lstStyle/>
                    <a:p>
                      <a:endParaRPr lang="en-US" sz="1400"/>
                    </a:p>
                  </a:txBody>
                  <a:tcPr/>
                </a:tc>
                <a:extLst>
                  <a:ext uri="{0D108BD9-81ED-4DB2-BD59-A6C34878D82A}">
                    <a16:rowId xmlns:a16="http://schemas.microsoft.com/office/drawing/2014/main" val="4089657689"/>
                  </a:ext>
                </a:extLst>
              </a:tr>
              <a:tr h="514705">
                <a:tc>
                  <a:txBody>
                    <a:bodyPr/>
                    <a:lstStyle/>
                    <a:p>
                      <a:r>
                        <a:rPr lang="en-US" sz="1400" dirty="0"/>
                        <a:t>4-DEC</a:t>
                      </a:r>
                    </a:p>
                  </a:txBody>
                  <a:tcPr/>
                </a:tc>
                <a:tc>
                  <a:txBody>
                    <a:bodyPr/>
                    <a:lstStyle/>
                    <a:p>
                      <a:pPr marL="285750" indent="-285750">
                        <a:buFont typeface="Arial" panose="020B0604020202020204" pitchFamily="34" charset="0"/>
                        <a:buChar char="•"/>
                      </a:pPr>
                      <a:r>
                        <a:rPr lang="en-US" sz="1400" dirty="0"/>
                        <a:t>Module IV: Normalization/De-Normalization</a:t>
                      </a:r>
                    </a:p>
                    <a:p>
                      <a:pPr marL="285750" indent="-285750">
                        <a:buFont typeface="Arial" panose="020B0604020202020204" pitchFamily="34" charset="0"/>
                        <a:buChar char="•"/>
                      </a:pPr>
                      <a:r>
                        <a:rPr lang="en-US" sz="1400" dirty="0"/>
                        <a:t>Module IV: Big data (succinctly), applying database design</a:t>
                      </a:r>
                    </a:p>
                  </a:txBody>
                  <a:tcPr/>
                </a:tc>
                <a:tc>
                  <a:txBody>
                    <a:bodyPr/>
                    <a:lstStyle/>
                    <a:p>
                      <a:endParaRPr lang="en-US" sz="1400" dirty="0"/>
                    </a:p>
                  </a:txBody>
                  <a:tcPr/>
                </a:tc>
                <a:extLst>
                  <a:ext uri="{0D108BD9-81ED-4DB2-BD59-A6C34878D82A}">
                    <a16:rowId xmlns:a16="http://schemas.microsoft.com/office/drawing/2014/main" val="3397859739"/>
                  </a:ext>
                </a:extLst>
              </a:tr>
              <a:tr h="514705">
                <a:tc>
                  <a:txBody>
                    <a:bodyPr/>
                    <a:lstStyle/>
                    <a:p>
                      <a:r>
                        <a:rPr lang="en-US" sz="1400" dirty="0"/>
                        <a:t>11-DEC</a:t>
                      </a:r>
                    </a:p>
                  </a:txBody>
                  <a:tcPr/>
                </a:tc>
                <a:tc>
                  <a:txBody>
                    <a:bodyPr/>
                    <a:lstStyle/>
                    <a:p>
                      <a:pPr marL="285750" indent="-285750">
                        <a:buFont typeface="Arial" panose="020B0604020202020204" pitchFamily="34" charset="0"/>
                        <a:buChar char="•"/>
                      </a:pPr>
                      <a:r>
                        <a:rPr lang="en-US" sz="1400" dirty="0"/>
                        <a:t>Module IV: Data analysis, decision support, OLAP</a:t>
                      </a:r>
                    </a:p>
                    <a:p>
                      <a:pPr marL="285750" indent="-285750">
                        <a:buFont typeface="Arial" panose="020B0604020202020204" pitchFamily="34" charset="0"/>
                        <a:buChar char="•"/>
                      </a:pPr>
                      <a:r>
                        <a:rPr lang="en-US" sz="1400" dirty="0"/>
                        <a:t>Miscellaneous topics.</a:t>
                      </a:r>
                    </a:p>
                  </a:txBody>
                  <a:tcPr/>
                </a:tc>
                <a:tc>
                  <a:txBody>
                    <a:bodyPr/>
                    <a:lstStyle/>
                    <a:p>
                      <a:endParaRPr lang="en-US" sz="1400" dirty="0"/>
                    </a:p>
                  </a:txBody>
                  <a:tcPr/>
                </a:tc>
                <a:extLst>
                  <a:ext uri="{0D108BD9-81ED-4DB2-BD59-A6C34878D82A}">
                    <a16:rowId xmlns:a16="http://schemas.microsoft.com/office/drawing/2014/main" val="1530355112"/>
                  </a:ext>
                </a:extLst>
              </a:tr>
              <a:tr h="362168">
                <a:tc>
                  <a:txBody>
                    <a:bodyPr/>
                    <a:lstStyle/>
                    <a:p>
                      <a:r>
                        <a:rPr lang="en-US" sz="1400" dirty="0"/>
                        <a:t>18-DEC</a:t>
                      </a:r>
                    </a:p>
                  </a:txBody>
                  <a:tcPr/>
                </a:tc>
                <a:tc>
                  <a:txBody>
                    <a:bodyPr/>
                    <a:lstStyle/>
                    <a:p>
                      <a:pPr marL="285750" indent="-285750">
                        <a:buFont typeface="Arial" panose="020B0604020202020204" pitchFamily="34" charset="0"/>
                        <a:buChar char="•"/>
                      </a:pPr>
                      <a:r>
                        <a:rPr lang="en-US" sz="1400" dirty="0"/>
                        <a:t>Final exam due.</a:t>
                      </a:r>
                    </a:p>
                  </a:txBody>
                  <a:tcPr/>
                </a:tc>
                <a:tc>
                  <a:txBody>
                    <a:bodyPr/>
                    <a:lstStyle/>
                    <a:p>
                      <a:endParaRPr lang="en-US" sz="1400" dirty="0"/>
                    </a:p>
                  </a:txBody>
                  <a:tcPr/>
                </a:tc>
                <a:extLst>
                  <a:ext uri="{0D108BD9-81ED-4DB2-BD59-A6C34878D82A}">
                    <a16:rowId xmlns:a16="http://schemas.microsoft.com/office/drawing/2014/main" val="1735187882"/>
                  </a:ext>
                </a:extLst>
              </a:tr>
            </a:tbl>
          </a:graphicData>
        </a:graphic>
      </p:graphicFrame>
      <p:sp>
        <p:nvSpPr>
          <p:cNvPr id="7" name="Rectangle 6">
            <a:extLst>
              <a:ext uri="{FF2B5EF4-FFF2-40B4-BE49-F238E27FC236}">
                <a16:creationId xmlns:a16="http://schemas.microsoft.com/office/drawing/2014/main" id="{B0BF114C-23E5-A74E-8867-57501C895B5F}"/>
              </a:ext>
            </a:extLst>
          </p:cNvPr>
          <p:cNvSpPr/>
          <p:nvPr/>
        </p:nvSpPr>
        <p:spPr>
          <a:xfrm>
            <a:off x="7010400" y="1504950"/>
            <a:ext cx="381000" cy="762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3</a:t>
            </a:r>
            <a:br>
              <a:rPr lang="en-US" sz="1050" b="1" dirty="0">
                <a:solidFill>
                  <a:srgbClr val="FFFF00"/>
                </a:solidFill>
              </a:rPr>
            </a:br>
            <a:r>
              <a:rPr lang="en-US" sz="1050" b="1" dirty="0">
                <a:solidFill>
                  <a:srgbClr val="FFFF00"/>
                </a:solidFill>
              </a:rPr>
              <a:t>Written</a:t>
            </a:r>
          </a:p>
        </p:txBody>
      </p:sp>
      <p:sp>
        <p:nvSpPr>
          <p:cNvPr id="8" name="Rectangle 7">
            <a:extLst>
              <a:ext uri="{FF2B5EF4-FFF2-40B4-BE49-F238E27FC236}">
                <a16:creationId xmlns:a16="http://schemas.microsoft.com/office/drawing/2014/main" id="{259B6B46-28CF-F447-A174-BABDFDF7914D}"/>
              </a:ext>
            </a:extLst>
          </p:cNvPr>
          <p:cNvSpPr/>
          <p:nvPr/>
        </p:nvSpPr>
        <p:spPr>
          <a:xfrm>
            <a:off x="7391400" y="2266950"/>
            <a:ext cx="381000" cy="9144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I</a:t>
            </a:r>
          </a:p>
        </p:txBody>
      </p:sp>
      <p:sp>
        <p:nvSpPr>
          <p:cNvPr id="9" name="Rectangle 8">
            <a:extLst>
              <a:ext uri="{FF2B5EF4-FFF2-40B4-BE49-F238E27FC236}">
                <a16:creationId xmlns:a16="http://schemas.microsoft.com/office/drawing/2014/main" id="{C30A1B67-FDA2-B441-B6EF-A2A1526ED576}"/>
              </a:ext>
            </a:extLst>
          </p:cNvPr>
          <p:cNvSpPr/>
          <p:nvPr/>
        </p:nvSpPr>
        <p:spPr>
          <a:xfrm>
            <a:off x="7394028" y="3208128"/>
            <a:ext cx="378372" cy="963822"/>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HW 4 (Project)</a:t>
            </a:r>
            <a:br>
              <a:rPr lang="en-US" sz="1050" b="1" dirty="0">
                <a:solidFill>
                  <a:srgbClr val="FFFF00"/>
                </a:solidFill>
              </a:rPr>
            </a:br>
            <a:r>
              <a:rPr lang="en-US" sz="1050" b="1" dirty="0">
                <a:solidFill>
                  <a:srgbClr val="FFFF00"/>
                </a:solidFill>
              </a:rPr>
              <a:t>Part 2</a:t>
            </a:r>
          </a:p>
        </p:txBody>
      </p:sp>
      <p:sp>
        <p:nvSpPr>
          <p:cNvPr id="10" name="Rectangle 9">
            <a:extLst>
              <a:ext uri="{FF2B5EF4-FFF2-40B4-BE49-F238E27FC236}">
                <a16:creationId xmlns:a16="http://schemas.microsoft.com/office/drawing/2014/main" id="{F80C02A0-6F0D-DE4E-8E77-6FDEB6DBA82A}"/>
              </a:ext>
            </a:extLst>
          </p:cNvPr>
          <p:cNvSpPr/>
          <p:nvPr/>
        </p:nvSpPr>
        <p:spPr>
          <a:xfrm>
            <a:off x="7086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b="1" dirty="0">
                <a:solidFill>
                  <a:srgbClr val="FFFF00"/>
                </a:solidFill>
              </a:rPr>
              <a:t>Final</a:t>
            </a:r>
          </a:p>
        </p:txBody>
      </p:sp>
      <p:sp>
        <p:nvSpPr>
          <p:cNvPr id="11" name="Rectangle 10">
            <a:extLst>
              <a:ext uri="{FF2B5EF4-FFF2-40B4-BE49-F238E27FC236}">
                <a16:creationId xmlns:a16="http://schemas.microsoft.com/office/drawing/2014/main" id="{1D05F276-9229-894A-8357-38BBB3D66363}"/>
              </a:ext>
            </a:extLst>
          </p:cNvPr>
          <p:cNvSpPr/>
          <p:nvPr/>
        </p:nvSpPr>
        <p:spPr>
          <a:xfrm>
            <a:off x="7848600" y="4231426"/>
            <a:ext cx="381000" cy="3810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900" b="1" dirty="0">
                <a:solidFill>
                  <a:srgbClr val="FFFF00"/>
                </a:solidFill>
              </a:rPr>
              <a:t>Extra</a:t>
            </a:r>
            <a:br>
              <a:rPr lang="en-US" sz="900" b="1" dirty="0">
                <a:solidFill>
                  <a:srgbClr val="FFFF00"/>
                </a:solidFill>
              </a:rPr>
            </a:br>
            <a:r>
              <a:rPr lang="en-US" sz="900" b="1" dirty="0">
                <a:solidFill>
                  <a:srgbClr val="FFFF00"/>
                </a:solidFill>
              </a:rPr>
              <a:t>Credit</a:t>
            </a:r>
          </a:p>
        </p:txBody>
      </p:sp>
      <p:sp>
        <p:nvSpPr>
          <p:cNvPr id="12" name="TextBox 11">
            <a:extLst>
              <a:ext uri="{FF2B5EF4-FFF2-40B4-BE49-F238E27FC236}">
                <a16:creationId xmlns:a16="http://schemas.microsoft.com/office/drawing/2014/main" id="{0EB0E45F-34D9-6742-A322-E934F9517E38}"/>
              </a:ext>
            </a:extLst>
          </p:cNvPr>
          <p:cNvSpPr txBox="1"/>
          <p:nvPr/>
        </p:nvSpPr>
        <p:spPr>
          <a:xfrm>
            <a:off x="7581900" y="1581150"/>
            <a:ext cx="685701" cy="307777"/>
          </a:xfrm>
          <a:prstGeom prst="rect">
            <a:avLst/>
          </a:prstGeom>
          <a:noFill/>
        </p:spPr>
        <p:txBody>
          <a:bodyPr wrap="none" rtlCol="0">
            <a:spAutoFit/>
          </a:bodyPr>
          <a:lstStyle/>
          <a:p>
            <a:r>
              <a:rPr lang="en-US" sz="1400" b="1" dirty="0"/>
              <a:t>10 pts.</a:t>
            </a:r>
          </a:p>
        </p:txBody>
      </p:sp>
      <p:sp>
        <p:nvSpPr>
          <p:cNvPr id="13" name="TextBox 12">
            <a:extLst>
              <a:ext uri="{FF2B5EF4-FFF2-40B4-BE49-F238E27FC236}">
                <a16:creationId xmlns:a16="http://schemas.microsoft.com/office/drawing/2014/main" id="{CD9FAF00-4BB5-084A-8A60-262BD8439679}"/>
              </a:ext>
            </a:extLst>
          </p:cNvPr>
          <p:cNvSpPr txBox="1"/>
          <p:nvPr/>
        </p:nvSpPr>
        <p:spPr>
          <a:xfrm>
            <a:off x="7742840" y="2440904"/>
            <a:ext cx="685701" cy="307777"/>
          </a:xfrm>
          <a:prstGeom prst="rect">
            <a:avLst/>
          </a:prstGeom>
          <a:noFill/>
        </p:spPr>
        <p:txBody>
          <a:bodyPr wrap="none" rtlCol="0">
            <a:spAutoFit/>
          </a:bodyPr>
          <a:lstStyle/>
          <a:p>
            <a:r>
              <a:rPr lang="en-US" sz="1400" b="1" dirty="0"/>
              <a:t>10 pts.</a:t>
            </a:r>
          </a:p>
        </p:txBody>
      </p:sp>
      <p:sp>
        <p:nvSpPr>
          <p:cNvPr id="14" name="TextBox 13">
            <a:extLst>
              <a:ext uri="{FF2B5EF4-FFF2-40B4-BE49-F238E27FC236}">
                <a16:creationId xmlns:a16="http://schemas.microsoft.com/office/drawing/2014/main" id="{A68398AE-2C3A-C542-B948-FBEF9A83B97C}"/>
              </a:ext>
            </a:extLst>
          </p:cNvPr>
          <p:cNvSpPr txBox="1"/>
          <p:nvPr/>
        </p:nvSpPr>
        <p:spPr>
          <a:xfrm>
            <a:off x="7742840" y="3359792"/>
            <a:ext cx="685701" cy="307777"/>
          </a:xfrm>
          <a:prstGeom prst="rect">
            <a:avLst/>
          </a:prstGeom>
          <a:noFill/>
        </p:spPr>
        <p:txBody>
          <a:bodyPr wrap="none" rtlCol="0">
            <a:spAutoFit/>
          </a:bodyPr>
          <a:lstStyle/>
          <a:p>
            <a:r>
              <a:rPr lang="en-US" sz="1400" b="1" dirty="0"/>
              <a:t>10 pts.</a:t>
            </a:r>
          </a:p>
        </p:txBody>
      </p:sp>
      <p:sp>
        <p:nvSpPr>
          <p:cNvPr id="15" name="TextBox 14">
            <a:extLst>
              <a:ext uri="{FF2B5EF4-FFF2-40B4-BE49-F238E27FC236}">
                <a16:creationId xmlns:a16="http://schemas.microsoft.com/office/drawing/2014/main" id="{9DA5DAC6-C269-F443-A159-42E7A29DE03B}"/>
              </a:ext>
            </a:extLst>
          </p:cNvPr>
          <p:cNvSpPr txBox="1"/>
          <p:nvPr/>
        </p:nvSpPr>
        <p:spPr>
          <a:xfrm>
            <a:off x="6355474" y="4268037"/>
            <a:ext cx="685701" cy="307777"/>
          </a:xfrm>
          <a:prstGeom prst="rect">
            <a:avLst/>
          </a:prstGeom>
          <a:noFill/>
        </p:spPr>
        <p:txBody>
          <a:bodyPr wrap="none" rtlCol="0">
            <a:spAutoFit/>
          </a:bodyPr>
          <a:lstStyle/>
          <a:p>
            <a:r>
              <a:rPr lang="en-US" sz="1400" b="1" dirty="0"/>
              <a:t>30 pts.</a:t>
            </a:r>
          </a:p>
        </p:txBody>
      </p:sp>
      <p:sp>
        <p:nvSpPr>
          <p:cNvPr id="16" name="TextBox 15">
            <a:extLst>
              <a:ext uri="{FF2B5EF4-FFF2-40B4-BE49-F238E27FC236}">
                <a16:creationId xmlns:a16="http://schemas.microsoft.com/office/drawing/2014/main" id="{0A06DC91-EF1E-2F4A-B8BC-AC38E128173A}"/>
              </a:ext>
            </a:extLst>
          </p:cNvPr>
          <p:cNvSpPr txBox="1"/>
          <p:nvPr/>
        </p:nvSpPr>
        <p:spPr>
          <a:xfrm>
            <a:off x="8310299" y="3909348"/>
            <a:ext cx="807425" cy="738664"/>
          </a:xfrm>
          <a:prstGeom prst="rect">
            <a:avLst/>
          </a:prstGeom>
          <a:noFill/>
        </p:spPr>
        <p:txBody>
          <a:bodyPr wrap="square" rtlCol="0">
            <a:spAutoFit/>
          </a:bodyPr>
          <a:lstStyle/>
          <a:p>
            <a:r>
              <a:rPr lang="en-US" sz="1400" b="1" dirty="0"/>
              <a:t>5 pts.</a:t>
            </a:r>
            <a:br>
              <a:rPr lang="en-US" sz="1400" b="1" dirty="0"/>
            </a:br>
            <a:r>
              <a:rPr lang="en-US" sz="1400" b="1" dirty="0"/>
              <a:t>Extra</a:t>
            </a:r>
            <a:br>
              <a:rPr lang="en-US" sz="1400" b="1" dirty="0"/>
            </a:br>
            <a:r>
              <a:rPr lang="en-US" sz="1400" b="1" dirty="0"/>
              <a:t>Credit.</a:t>
            </a:r>
          </a:p>
        </p:txBody>
      </p:sp>
    </p:spTree>
    <p:extLst>
      <p:ext uri="{BB962C8B-B14F-4D97-AF65-F5344CB8AC3E}">
        <p14:creationId xmlns:p14="http://schemas.microsoft.com/office/powerpoint/2010/main" val="24697180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type="body" idx="1"/>
          </p:nvPr>
        </p:nvSpPr>
        <p:spPr>
          <a:xfrm>
            <a:off x="1719263" y="854468"/>
            <a:ext cx="5709188" cy="3462556"/>
          </a:xfrm>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3619322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a:xfrm>
            <a:off x="1556148" y="229791"/>
            <a:ext cx="6444853" cy="342900"/>
          </a:xfrm>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type="body" idx="1"/>
          </p:nvPr>
        </p:nvSpPr>
        <p:spPr>
          <a:xfrm>
            <a:off x="1734424" y="710968"/>
            <a:ext cx="5756945" cy="4019294"/>
          </a:xfrm>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1113786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a:xfrm>
            <a:off x="1437085" y="195263"/>
            <a:ext cx="6692503" cy="342900"/>
          </a:xfrm>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type="body" idx="1"/>
          </p:nvPr>
        </p:nvSpPr>
        <p:spPr>
          <a:xfrm>
            <a:off x="1740716" y="893428"/>
            <a:ext cx="5725487" cy="3853907"/>
          </a:xfrm>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5314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1597509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104079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095527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1953033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523363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4199824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18535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1600" i="1" dirty="0">
                <a:solidFill>
                  <a:schemeClr val="bg1"/>
                </a:solidFill>
              </a:rPr>
              <a:t>Overview and Reminder</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62900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3384524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3857634112"/>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type="body" idx="1"/>
          </p:nvPr>
        </p:nvSpPr>
        <p:spPr>
          <a:xfrm>
            <a:off x="1719263" y="841772"/>
            <a:ext cx="5780576" cy="1455230"/>
          </a:xfrm>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dirty="0">
                  <a:solidFill>
                    <a:srgbClr val="000000"/>
                  </a:solidFill>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Outer track</a:t>
              </a:r>
            </a:p>
          </p:txBody>
        </p:sp>
      </p:grpSp>
    </p:spTree>
    <p:extLst>
      <p:ext uri="{BB962C8B-B14F-4D97-AF65-F5344CB8AC3E}">
        <p14:creationId xmlns:p14="http://schemas.microsoft.com/office/powerpoint/2010/main" val="115040051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3296247696"/>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328150659"/>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3691651535"/>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221786260"/>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 Storage Structures</a:t>
            </a:r>
            <a:br>
              <a:rPr lang="en-US" altLang="en-US" sz="2800" i="1" dirty="0">
                <a:solidFill>
                  <a:schemeClr val="bg1"/>
                </a:solidFill>
              </a:rPr>
            </a:br>
            <a:r>
              <a:rPr lang="en-US" altLang="en-US" sz="2800" i="1" dirty="0">
                <a:solidFill>
                  <a:schemeClr val="bg1"/>
                </a:solidFill>
              </a:rPr>
              <a:t>(Database Systems Concepts, V7, Ch. 13)</a:t>
            </a:r>
            <a:endParaRPr lang="en-US" altLang="en-US" sz="1600" i="1" dirty="0">
              <a:solidFill>
                <a:schemeClr val="bg1"/>
              </a:solidFill>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1200" b="1">
                <a:solidFill>
                  <a:schemeClr val="bg1"/>
                </a:solidFill>
              </a:rPr>
              <a:pPr>
                <a:lnSpc>
                  <a:spcPts val="2400"/>
                </a:lnSpc>
              </a:pPr>
              <a:t>58</a:t>
            </a:fld>
            <a:r>
              <a:rPr lang="en-US" altLang="en-US" sz="1200" b="1" dirty="0">
                <a:solidFill>
                  <a:schemeClr val="bg1"/>
                </a:solidFill>
              </a:rPr>
              <a:t> </a:t>
            </a:r>
            <a:r>
              <a:rPr lang="en-US" altLang="en-US" sz="1200" dirty="0">
                <a:solidFill>
                  <a:schemeClr val="bg1"/>
                </a:solidFill>
              </a:rPr>
              <a:t>|</a:t>
            </a:r>
            <a:r>
              <a:rPr lang="en-US" altLang="en-US" sz="1200" b="1" dirty="0">
                <a:solidFill>
                  <a:schemeClr val="bg1"/>
                </a:solidFill>
              </a:rPr>
              <a:t> Introduction to Databases (F20): </a:t>
            </a:r>
            <a:r>
              <a:rPr lang="en-US" altLang="en-US" sz="1200" i="1" dirty="0">
                <a:solidFill>
                  <a:schemeClr val="bg1"/>
                </a:solidFill>
              </a:rPr>
              <a:t>Lecture 8: Disks, I/O, Indexes</a:t>
            </a:r>
          </a:p>
        </p:txBody>
      </p:sp>
    </p:spTree>
    <p:extLst>
      <p:ext uri="{BB962C8B-B14F-4D97-AF65-F5344CB8AC3E}">
        <p14:creationId xmlns:p14="http://schemas.microsoft.com/office/powerpoint/2010/main" val="1712971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10981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1057234574"/>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569852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40365151"/>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359161158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2793418244"/>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3983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92716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3107815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1285656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205775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909441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345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843502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1144057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3820847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308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7244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lang="en-US" altLang="en-US" sz="1350" dirty="0">
                <a:solidFill>
                  <a:srgbClr val="000000"/>
                </a:solidFill>
              </a:rPr>
              <a:t>Store several relations in one file using a </a:t>
            </a:r>
            <a:r>
              <a:rPr lang="en-US" altLang="en-US" sz="1350" b="1" dirty="0" err="1">
                <a:solidFill>
                  <a:srgbClr val="002060"/>
                </a:solidFill>
              </a:rPr>
              <a:t>multitable</a:t>
            </a:r>
            <a:r>
              <a:rPr lang="en-US" altLang="en-US" sz="1350" b="1" dirty="0">
                <a:solidFill>
                  <a:srgbClr val="002060"/>
                </a:solidFill>
              </a:rPr>
              <a:t> clustering </a:t>
            </a:r>
            <a:r>
              <a:rPr lang="en-US" altLang="en-US" sz="1350" dirty="0">
                <a:solidFill>
                  <a:srgbClr val="000000"/>
                </a:solidFill>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dirty="0">
                <a:solidFill>
                  <a:srgbClr val="000000"/>
                </a:solidFill>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i="1">
                <a:solidFill>
                  <a:srgbClr val="000000"/>
                </a:solidFill>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350" dirty="0" err="1">
                <a:solidFill>
                  <a:srgbClr val="000000"/>
                </a:solidFill>
              </a:rPr>
              <a:t>multitable</a:t>
            </a:r>
            <a:r>
              <a:rPr kumimoji="0" lang="en-US" altLang="en-US" sz="1350" dirty="0">
                <a:solidFill>
                  <a:srgbClr val="000000"/>
                </a:solidFill>
              </a:rPr>
              <a:t> clustering</a:t>
            </a:r>
          </a:p>
          <a:p>
            <a:pPr defTabSz="685800" eaLnBrk="0" hangingPunct="0">
              <a:spcBef>
                <a:spcPct val="0"/>
              </a:spcBef>
              <a:buClrTx/>
              <a:buSzTx/>
              <a:buNone/>
            </a:pPr>
            <a:r>
              <a:rPr kumimoji="0" lang="en-US" altLang="en-US" sz="1350" dirty="0">
                <a:solidFill>
                  <a:srgbClr val="000000"/>
                </a:solidFill>
              </a:rPr>
              <a:t>of</a:t>
            </a:r>
            <a:r>
              <a:rPr kumimoji="0" lang="en-US" altLang="en-US" sz="1350" i="1" dirty="0">
                <a:solidFill>
                  <a:srgbClr val="000000"/>
                </a:solidFill>
              </a:rPr>
              <a:t> department </a:t>
            </a:r>
            <a:r>
              <a:rPr kumimoji="0" lang="en-US" altLang="en-US" sz="1350" dirty="0">
                <a:solidFill>
                  <a:srgbClr val="000000"/>
                </a:solidFill>
              </a:rPr>
              <a:t>and</a:t>
            </a:r>
            <a:r>
              <a:rPr kumimoji="0" lang="en-US" altLang="en-US" sz="1350" i="1" dirty="0">
                <a:solidFill>
                  <a:srgbClr val="000000"/>
                </a:solidFill>
              </a:rPr>
              <a:t> </a:t>
            </a:r>
          </a:p>
          <a:p>
            <a:pPr defTabSz="685800" eaLnBrk="0" hangingPunct="0">
              <a:spcBef>
                <a:spcPct val="0"/>
              </a:spcBef>
              <a:buClrTx/>
              <a:buSzTx/>
              <a:buNone/>
            </a:pPr>
            <a:r>
              <a:rPr kumimoji="0" lang="en-US" altLang="en-US" sz="1350" i="1" dirty="0">
                <a:solidFill>
                  <a:srgbClr val="000000"/>
                </a:solidFill>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1502173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xfrm>
            <a:off x="1847853" y="88106"/>
            <a:ext cx="6057900" cy="457200"/>
          </a:xfrm>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type="body" idx="1"/>
          </p:nvPr>
        </p:nvSpPr>
        <p:spPr>
          <a:xfrm>
            <a:off x="1719263" y="951310"/>
            <a:ext cx="5780485" cy="1712119"/>
          </a:xfrm>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2589415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16134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The</a:t>
            </a:r>
            <a:r>
              <a:rPr kumimoji="0" lang="en-US" altLang="en-US" sz="1275" dirty="0">
                <a:solidFill>
                  <a:srgbClr val="000099"/>
                </a:solidFill>
              </a:rPr>
              <a:t> </a:t>
            </a:r>
            <a:r>
              <a:rPr kumimoji="0" lang="en-US" altLang="en-US" sz="1275" b="1" dirty="0">
                <a:solidFill>
                  <a:srgbClr val="002060"/>
                </a:solidFill>
              </a:rPr>
              <a:t>Data dictionary</a:t>
            </a:r>
            <a:r>
              <a:rPr kumimoji="0" lang="en-US" altLang="en-US" sz="1275" dirty="0">
                <a:solidFill>
                  <a:srgbClr val="002060"/>
                </a:solidFill>
              </a:rPr>
              <a:t> </a:t>
            </a:r>
            <a:r>
              <a:rPr kumimoji="0" lang="en-US" altLang="en-US" sz="1275" dirty="0">
                <a:solidFill>
                  <a:srgbClr val="000000"/>
                </a:solidFill>
              </a:rPr>
              <a:t>(also called </a:t>
            </a:r>
            <a:r>
              <a:rPr kumimoji="0" lang="en-US" altLang="en-US" sz="1275" b="1" dirty="0">
                <a:solidFill>
                  <a:srgbClr val="002060"/>
                </a:solidFill>
              </a:rPr>
              <a:t>system catalog</a:t>
            </a:r>
            <a:r>
              <a:rPr kumimoji="0" lang="en-US" altLang="en-US" sz="1275" dirty="0">
                <a:solidFill>
                  <a:srgbClr val="000000"/>
                </a:solidFill>
              </a:rPr>
              <a:t>) stores </a:t>
            </a:r>
            <a:r>
              <a:rPr kumimoji="0" lang="en-US" altLang="en-US" sz="1275" b="1" dirty="0">
                <a:solidFill>
                  <a:srgbClr val="002060"/>
                </a:solidFill>
              </a:rPr>
              <a:t>metadata</a:t>
            </a:r>
            <a:r>
              <a:rPr kumimoji="0" lang="en-US" altLang="en-US" sz="1275" dirty="0">
                <a:solidFill>
                  <a:srgbClr val="000000"/>
                </a:solidFill>
              </a:rPr>
              <a:t>; that is, data about data, such as</a:t>
            </a:r>
          </a:p>
        </p:txBody>
      </p:sp>
    </p:spTree>
    <p:extLst>
      <p:ext uri="{BB962C8B-B14F-4D97-AF65-F5344CB8AC3E}">
        <p14:creationId xmlns:p14="http://schemas.microsoft.com/office/powerpoint/2010/main" val="398412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536831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708687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731497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527773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273657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1969455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50680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75079500"/>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32731189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16218479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235460483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algn="ctr"/>
            <a:r>
              <a:rPr lang="en-US" dirty="0"/>
              <a:t>In Module I, we explored how users interact with the (some) of the functions through</a:t>
            </a:r>
            <a:br>
              <a:rPr lang="en-US" dirty="0"/>
            </a:br>
            <a:r>
              <a:rPr lang="en-US" dirty="0"/>
              <a:t>DDL and DML. In this module, we will explore </a:t>
            </a:r>
            <a:r>
              <a:rPr lang="en-US" i="1" dirty="0"/>
              <a:t>how</a:t>
            </a:r>
            <a:r>
              <a:rPr lang="en-US" dirty="0"/>
              <a:t> DBMS implement the capabilities</a:t>
            </a:r>
            <a:br>
              <a:rPr lang="en-US" dirty="0"/>
            </a:br>
            <a:r>
              <a:rPr lang="en-US" dirty="0"/>
              <a:t>“under the covers.” </a:t>
            </a:r>
          </a:p>
        </p:txBody>
      </p:sp>
    </p:spTree>
    <p:extLst>
      <p:ext uri="{BB962C8B-B14F-4D97-AF65-F5344CB8AC3E}">
        <p14:creationId xmlns:p14="http://schemas.microsoft.com/office/powerpoint/2010/main" val="2609437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456861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3864602572"/>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019915888"/>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2799717063"/>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4190220495"/>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Indexesres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p>
        </p:txBody>
      </p:sp>
    </p:spTree>
    <p:extLst>
      <p:ext uri="{BB962C8B-B14F-4D97-AF65-F5344CB8AC3E}">
        <p14:creationId xmlns:p14="http://schemas.microsoft.com/office/powerpoint/2010/main" val="2569460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1"/>
          </p:nvPr>
        </p:nvSpPr>
        <p:spPr>
          <a:xfrm>
            <a:off x="1775535" y="918621"/>
            <a:ext cx="5861134" cy="2896144"/>
          </a:xfrm>
        </p:spPr>
        <p:txBody>
          <a:bodyPr/>
          <a:lstStyle/>
          <a:p>
            <a:r>
              <a:rPr lang="en-US" altLang="en-US" dirty="0"/>
              <a:t>Basic Concepts</a:t>
            </a:r>
          </a:p>
          <a:p>
            <a:r>
              <a:rPr lang="en-US" altLang="en-US" dirty="0"/>
              <a:t>Ordered Indices </a:t>
            </a:r>
          </a:p>
          <a:p>
            <a:r>
              <a:rPr lang="en-US" altLang="en-US" dirty="0"/>
              <a:t>B</a:t>
            </a:r>
            <a:r>
              <a:rPr lang="en-US" altLang="en-US" baseline="30000" dirty="0"/>
              <a:t>+</a:t>
            </a:r>
            <a:r>
              <a:rPr lang="en-US" altLang="en-US" dirty="0"/>
              <a:t>-Tree Index Files</a:t>
            </a:r>
          </a:p>
          <a:p>
            <a:r>
              <a:rPr lang="en-US" altLang="en-US" dirty="0"/>
              <a:t>B-Tree Index Files</a:t>
            </a:r>
          </a:p>
          <a:p>
            <a:r>
              <a:rPr lang="en-US" altLang="en-US" dirty="0"/>
              <a:t>Hashing</a:t>
            </a:r>
          </a:p>
          <a:p>
            <a:r>
              <a:rPr lang="en-US" altLang="en-US" dirty="0"/>
              <a:t>Write-optimized indices </a:t>
            </a:r>
          </a:p>
          <a:p>
            <a:r>
              <a:rPr lang="en-US" altLang="en-US" dirty="0" err="1"/>
              <a:t>Spatio</a:t>
            </a:r>
            <a:r>
              <a:rPr lang="en-US" altLang="en-US" dirty="0"/>
              <a:t>-Temporal Indexing</a:t>
            </a:r>
          </a:p>
        </p:txBody>
      </p:sp>
    </p:spTree>
    <p:extLst>
      <p:ext uri="{BB962C8B-B14F-4D97-AF65-F5344CB8AC3E}">
        <p14:creationId xmlns:p14="http://schemas.microsoft.com/office/powerpoint/2010/main" val="1553969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47225" y="213616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1"/>
          </p:nvPr>
        </p:nvSpPr>
        <p:spPr>
          <a:xfrm>
            <a:off x="1768876" y="929337"/>
            <a:ext cx="5760177" cy="3421210"/>
          </a:xfrm>
        </p:spPr>
        <p:txBody>
          <a:bodyPr/>
          <a:lstStyle/>
          <a:p>
            <a:r>
              <a:rPr lang="en-US" altLang="en-US" dirty="0"/>
              <a:t>Access types supported efficiently.  E.g., </a:t>
            </a:r>
          </a:p>
          <a:p>
            <a:pPr lvl="1"/>
            <a:r>
              <a:rPr lang="en-US" altLang="en-US" dirty="0"/>
              <a:t>Records with a specified value in the attribute</a:t>
            </a:r>
          </a:p>
          <a:p>
            <a:pPr lvl="1"/>
            <a:r>
              <a:rPr lang="en-US" altLang="en-US" dirty="0"/>
              <a:t>Records with an attribute value falling in a specified range of values.</a:t>
            </a:r>
          </a:p>
          <a:p>
            <a:r>
              <a:rPr lang="en-US" altLang="en-US" dirty="0"/>
              <a:t>Access time</a:t>
            </a:r>
          </a:p>
          <a:p>
            <a:r>
              <a:rPr lang="en-US" altLang="en-US" dirty="0"/>
              <a:t>Insertion time</a:t>
            </a:r>
          </a:p>
          <a:p>
            <a:r>
              <a:rPr lang="en-US" altLang="en-US" dirty="0"/>
              <a:t>Deletion time</a:t>
            </a:r>
          </a:p>
          <a:p>
            <a:r>
              <a:rPr lang="en-US" altLang="en-US" dirty="0"/>
              <a:t>Space overhead</a:t>
            </a:r>
          </a:p>
        </p:txBody>
      </p:sp>
    </p:spTree>
    <p:extLst>
      <p:ext uri="{BB962C8B-B14F-4D97-AF65-F5344CB8AC3E}">
        <p14:creationId xmlns:p14="http://schemas.microsoft.com/office/powerpoint/2010/main" val="512702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6946</TotalTime>
  <Words>15479</Words>
  <Application>Microsoft Macintosh PowerPoint</Application>
  <PresentationFormat>On-screen Show (16:9)</PresentationFormat>
  <Paragraphs>1568</Paragraphs>
  <Slides>178</Slides>
  <Notes>114</Notes>
  <HiddenSlides>7</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178</vt:i4>
      </vt:variant>
    </vt:vector>
  </HeadingPairs>
  <TitlesOfParts>
    <vt:vector size="197" baseType="lpstr">
      <vt:lpstr>-apple-system</vt:lpstr>
      <vt:lpstr>Amazon Ember</vt:lpstr>
      <vt:lpstr>Arial</vt:lpstr>
      <vt:lpstr>Calibri</vt:lpstr>
      <vt:lpstr>Century Schoolbook</vt:lpstr>
      <vt:lpstr>Georgia</vt:lpstr>
      <vt:lpstr>Helvetica</vt:lpstr>
      <vt:lpstr>Monotype Sorts</vt:lpstr>
      <vt:lpstr>Museo Sans For Dell</vt:lpstr>
      <vt:lpstr>Times New Roman</vt:lpstr>
      <vt:lpstr>Transport MT</vt:lpstr>
      <vt:lpstr>Webdings</vt:lpstr>
      <vt:lpstr>Wingdings</vt:lpstr>
      <vt:lpstr>Office Theme</vt:lpstr>
      <vt:lpstr>2_db-5-grey</vt:lpstr>
      <vt:lpstr>3_db-5-grey</vt:lpstr>
      <vt:lpstr>4_db-5-grey</vt:lpstr>
      <vt:lpstr>5_db-5-grey</vt:lpstr>
      <vt:lpstr>Equation</vt:lpstr>
      <vt:lpstr>PowerPoint Presentation</vt:lpstr>
      <vt:lpstr>PowerPoint Presentation</vt:lpstr>
      <vt:lpstr>Course Focus</vt:lpstr>
      <vt:lpstr>Course Schedule (Tentative)</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Storage Interfaces</vt:lpstr>
      <vt:lpstr>Magnetic Hard Disk Mechanism</vt:lpstr>
      <vt:lpstr>PowerPoint Presentation</vt:lpstr>
      <vt:lpstr>Disk Configuration</vt:lpstr>
      <vt:lpstr>PowerPoint Presentation</vt:lpstr>
      <vt:lpstr>I/O Architecture</vt:lpstr>
      <vt:lpstr>Magnetic Disks</vt:lpstr>
      <vt:lpstr>Magnetic Disks (Cont.)</vt:lpstr>
      <vt:lpstr>Performance Measures of Disks</vt:lpstr>
      <vt:lpstr>Performance Measures (Cont.)</vt:lpstr>
      <vt:lpstr>Performance Measures (Cont.)</vt:lpstr>
      <vt:lpstr>Flash Storage</vt:lpstr>
      <vt:lpstr>Flash Storage (Cont.)</vt:lpstr>
      <vt:lpstr>SSD Performance Metrics</vt:lpstr>
      <vt:lpstr>Storage Class Memory</vt:lpstr>
      <vt:lpstr>PowerPoint Presentation</vt:lpstr>
      <vt:lpstr>RAID (https://en.wikipedia.org/wiki/RAID)</vt:lpstr>
      <vt:lpstr>RAID-0 and RAID-1</vt:lpstr>
      <vt:lpstr>Mixed RAID Modes</vt:lpstr>
      <vt:lpstr>RAID-5</vt:lpstr>
      <vt:lpstr>Very Simple Parity Example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Optimization of Disk-Block Access</vt:lpstr>
      <vt:lpstr>Optimization of Disk-Block Access</vt:lpstr>
      <vt:lpstr>Disk Scheduling</vt:lpstr>
      <vt:lpstr>Data Access Patterns</vt:lpstr>
      <vt:lpstr>Logical Block Addressing (https://gerardnico.com/wiki/data_storage/lba)</vt:lpstr>
      <vt:lpstr>Another View  (http://www.c-jump.com/CIS24/Slides/DiskDrives/D01_0150_chs_vs_lba.htm)</vt:lpstr>
      <vt:lpstr>PowerPoint Presentation</vt:lpstr>
      <vt:lpstr>File Organization</vt:lpstr>
      <vt:lpstr>Terminology</vt:lpstr>
      <vt:lpstr>Fixed Length Record</vt:lpstr>
      <vt:lpstr>Hypothetical Explanations</vt:lpstr>
      <vt:lpstr>Hypothetical Explanations</vt:lpstr>
      <vt:lpstr>Hypothetical Explanation</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Multitable Clustering File Organization</vt:lpstr>
      <vt:lpstr>Multitable Clustering File Organization (cont.)</vt:lpstr>
      <vt:lpstr>Partitioning</vt:lpstr>
      <vt:lpstr>Data Dictionary Storage</vt:lpstr>
      <vt:lpstr>Relational Representation of System Metadata</vt:lpstr>
      <vt:lpstr>Column-Oriented Storage</vt:lpstr>
      <vt:lpstr>Columnar Representation</vt:lpstr>
      <vt:lpstr>Columnar File Representation</vt:lpstr>
      <vt:lpstr>Storage Organization in Main-Memory Databases</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PowerPoint Presentation</vt:lpstr>
      <vt:lpstr>Static Hashing</vt:lpstr>
      <vt:lpstr>Handling of Bucket Overflows</vt:lpstr>
      <vt:lpstr>Handling of Bucket Overflows (Cont.)</vt:lpstr>
      <vt:lpstr>Example of Hash File Organization</vt:lpstr>
      <vt:lpstr>Example of Hash File Organization </vt:lpstr>
      <vt:lpstr>Deficiencies of Static Hashing</vt:lpstr>
      <vt:lpstr>Dynamic Hashing</vt:lpstr>
      <vt:lpstr>Comparison of Ordered Indexing and Hashing</vt:lpstr>
      <vt:lpstr>Multiple-Key Access</vt:lpstr>
      <vt:lpstr>Indices on Multiple Keys</vt:lpstr>
      <vt:lpstr>Indices on Multiple Attributes</vt:lpstr>
      <vt:lpstr>Other Features</vt:lpstr>
      <vt:lpstr>Creation of Indices</vt:lpstr>
      <vt:lpstr>Index Definition in SQL</vt:lpstr>
      <vt:lpstr>Write Optimized Indices</vt:lpstr>
      <vt:lpstr>Log Structured Merge (LSM) Tree</vt:lpstr>
      <vt:lpstr>LSM Tree (Cont.)</vt:lpstr>
      <vt:lpstr>LSM Trees (Cont.)</vt:lpstr>
      <vt:lpstr>Buffer Tree</vt:lpstr>
      <vt:lpstr>Bitmap Indices</vt:lpstr>
      <vt:lpstr>Bitmap Indices (Cont.)</vt:lpstr>
      <vt:lpstr>Bitmap Indices (Cont.)</vt:lpstr>
      <vt:lpstr>Bitmap Indices (Cont.)</vt:lpstr>
      <vt:lpstr>Efficient Implementation of Bitmap Operations</vt:lpstr>
      <vt:lpstr>PowerPoint Presentation</vt:lpstr>
      <vt:lpstr>Spatial Data</vt:lpstr>
      <vt:lpstr>Indexing of Spatial Data</vt:lpstr>
      <vt:lpstr>Division of Space by Quadtrees</vt:lpstr>
      <vt:lpstr>R-Trees</vt:lpstr>
      <vt:lpstr>Example R-Tree</vt:lpstr>
      <vt:lpstr>Search in R-Trees</vt:lpstr>
      <vt:lpstr>Indexing Temporal Data</vt:lpstr>
      <vt:lpstr>Indexing Temporal Data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264</cp:revision>
  <dcterms:created xsi:type="dcterms:W3CDTF">2010-04-12T23:12:02Z</dcterms:created>
  <dcterms:modified xsi:type="dcterms:W3CDTF">2020-10-28T10:07:16Z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